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ags/tag6.xml" ContentType="application/vnd.openxmlformats-officedocument.presentationml.tag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6" r:id="rId2"/>
    <p:sldId id="258" r:id="rId3"/>
    <p:sldId id="257" r:id="rId4"/>
    <p:sldId id="259" r:id="rId5"/>
    <p:sldId id="260" r:id="rId6"/>
    <p:sldId id="268" r:id="rId7"/>
    <p:sldId id="270" r:id="rId8"/>
    <p:sldId id="263" r:id="rId9"/>
    <p:sldId id="274" r:id="rId10"/>
    <p:sldId id="275" r:id="rId11"/>
    <p:sldId id="271" r:id="rId12"/>
    <p:sldId id="272" r:id="rId13"/>
    <p:sldId id="273" r:id="rId14"/>
    <p:sldId id="27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0" d="100"/>
          <a:sy n="80" d="100"/>
        </p:scale>
        <p:origin x="58" y="2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k = </a:t>
            </a:r>
            <a:r>
              <a:rPr lang="en-US" baseline="0" dirty="0"/>
              <a:t>19</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5114324425537645"/>
          <c:y val="0.13791260987703613"/>
          <c:w val="0.6977135114892471"/>
          <c:h val="0.67988877052270213"/>
        </c:manualLayout>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B4D-48A8-B1AC-CA9C756AF852}"/>
              </c:ext>
            </c:extLst>
          </c:dPt>
          <c:dPt>
            <c:idx val="1"/>
            <c:bubble3D val="0"/>
            <c:spPr>
              <a:solidFill>
                <a:schemeClr val="accent3"/>
              </a:solidFill>
              <a:ln w="19050">
                <a:solidFill>
                  <a:schemeClr val="lt1"/>
                </a:solidFill>
              </a:ln>
              <a:effectLst/>
            </c:spPr>
            <c:extLst>
              <c:ext xmlns:c16="http://schemas.microsoft.com/office/drawing/2014/chart" uri="{C3380CC4-5D6E-409C-BE32-E72D297353CC}">
                <c16:uniqueId val="{00000003-EB4D-48A8-B1AC-CA9C756AF852}"/>
              </c:ext>
            </c:extLst>
          </c:dPt>
          <c:dPt>
            <c:idx val="2"/>
            <c:bubble3D val="0"/>
            <c:spPr>
              <a:solidFill>
                <a:schemeClr val="accent5"/>
              </a:solidFill>
              <a:ln w="19050">
                <a:solidFill>
                  <a:schemeClr val="lt1"/>
                </a:solidFill>
              </a:ln>
              <a:effectLst/>
            </c:spPr>
            <c:extLst>
              <c:ext xmlns:c16="http://schemas.microsoft.com/office/drawing/2014/chart" uri="{C3380CC4-5D6E-409C-BE32-E72D297353CC}">
                <c16:uniqueId val="{00000005-EB4D-48A8-B1AC-CA9C756AF852}"/>
              </c:ext>
            </c:extLst>
          </c:dPt>
          <c:dPt>
            <c:idx val="3"/>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7-EB4D-48A8-B1AC-CA9C756AF852}"/>
              </c:ext>
            </c:extLst>
          </c:dPt>
          <c:cat>
            <c:strRef>
              <c:f>Sheet1!$A$2:$A$5</c:f>
              <c:strCache>
                <c:ptCount val="4"/>
                <c:pt idx="0">
                  <c:v>True Benign</c:v>
                </c:pt>
                <c:pt idx="1">
                  <c:v>False Benign</c:v>
                </c:pt>
                <c:pt idx="2">
                  <c:v>False Malignant</c:v>
                </c:pt>
                <c:pt idx="3">
                  <c:v>True Malignant</c:v>
                </c:pt>
              </c:strCache>
            </c:strRef>
          </c:cat>
          <c:val>
            <c:numRef>
              <c:f>Sheet1!$B$2:$B$5</c:f>
              <c:numCache>
                <c:formatCode>General</c:formatCode>
                <c:ptCount val="4"/>
                <c:pt idx="0">
                  <c:v>118</c:v>
                </c:pt>
                <c:pt idx="1">
                  <c:v>0</c:v>
                </c:pt>
                <c:pt idx="2">
                  <c:v>5</c:v>
                </c:pt>
                <c:pt idx="3">
                  <c:v>66</c:v>
                </c:pt>
              </c:numCache>
            </c:numRef>
          </c:val>
          <c:extLst>
            <c:ext xmlns:c16="http://schemas.microsoft.com/office/drawing/2014/chart" uri="{C3380CC4-5D6E-409C-BE32-E72D297353CC}">
              <c16:uniqueId val="{00000008-EB4D-48A8-B1AC-CA9C756AF852}"/>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k =</a:t>
            </a:r>
            <a:r>
              <a:rPr lang="en-US" baseline="0" dirty="0"/>
              <a:t> 11</a:t>
            </a:r>
          </a:p>
          <a:p>
            <a:pPr>
              <a:defRPr/>
            </a:pP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1415154940876938"/>
          <c:y val="0.16534381693727751"/>
          <c:w val="0.65514597956608345"/>
          <c:h val="0.62308275567770943"/>
        </c:manualLayout>
      </c:layout>
      <c:pieChart>
        <c:varyColors val="1"/>
        <c:ser>
          <c:idx val="0"/>
          <c:order val="0"/>
          <c:tx>
            <c:strRef>
              <c:f>Sheet1!$B$1</c:f>
              <c:strCache>
                <c:ptCount val="1"/>
                <c:pt idx="0">
                  <c:v>   k= 11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41C-4EF0-A932-4A61CAD8A4EA}"/>
              </c:ext>
            </c:extLst>
          </c:dPt>
          <c:dPt>
            <c:idx val="1"/>
            <c:bubble3D val="0"/>
            <c:spPr>
              <a:solidFill>
                <a:schemeClr val="accent3"/>
              </a:solidFill>
              <a:ln w="19050">
                <a:solidFill>
                  <a:schemeClr val="lt1"/>
                </a:solidFill>
              </a:ln>
              <a:effectLst/>
            </c:spPr>
            <c:extLst>
              <c:ext xmlns:c16="http://schemas.microsoft.com/office/drawing/2014/chart" uri="{C3380CC4-5D6E-409C-BE32-E72D297353CC}">
                <c16:uniqueId val="{00000003-341C-4EF0-A932-4A61CAD8A4EA}"/>
              </c:ext>
            </c:extLst>
          </c:dPt>
          <c:dPt>
            <c:idx val="2"/>
            <c:bubble3D val="0"/>
            <c:spPr>
              <a:solidFill>
                <a:schemeClr val="accent5"/>
              </a:solidFill>
              <a:ln w="19050">
                <a:solidFill>
                  <a:schemeClr val="lt1"/>
                </a:solidFill>
              </a:ln>
              <a:effectLst/>
            </c:spPr>
            <c:extLst>
              <c:ext xmlns:c16="http://schemas.microsoft.com/office/drawing/2014/chart" uri="{C3380CC4-5D6E-409C-BE32-E72D297353CC}">
                <c16:uniqueId val="{00000005-341C-4EF0-A932-4A61CAD8A4EA}"/>
              </c:ext>
            </c:extLst>
          </c:dPt>
          <c:dPt>
            <c:idx val="3"/>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7-341C-4EF0-A932-4A61CAD8A4EA}"/>
              </c:ext>
            </c:extLst>
          </c:dPt>
          <c:cat>
            <c:strRef>
              <c:f>Sheet1!$A$2:$A$5</c:f>
              <c:strCache>
                <c:ptCount val="4"/>
                <c:pt idx="0">
                  <c:v>True Benin</c:v>
                </c:pt>
                <c:pt idx="1">
                  <c:v>False Benign</c:v>
                </c:pt>
                <c:pt idx="2">
                  <c:v>False Malignant</c:v>
                </c:pt>
                <c:pt idx="3">
                  <c:v>True Malignant</c:v>
                </c:pt>
              </c:strCache>
            </c:strRef>
          </c:cat>
          <c:val>
            <c:numRef>
              <c:f>Sheet1!$B$2:$B$5</c:f>
              <c:numCache>
                <c:formatCode>General</c:formatCode>
                <c:ptCount val="4"/>
                <c:pt idx="0">
                  <c:v>118</c:v>
                </c:pt>
                <c:pt idx="1">
                  <c:v>0</c:v>
                </c:pt>
                <c:pt idx="2">
                  <c:v>5</c:v>
                </c:pt>
                <c:pt idx="3">
                  <c:v>66</c:v>
                </c:pt>
              </c:numCache>
            </c:numRef>
          </c:val>
          <c:extLst>
            <c:ext xmlns:c16="http://schemas.microsoft.com/office/drawing/2014/chart" uri="{C3380CC4-5D6E-409C-BE32-E72D297353CC}">
              <c16:uniqueId val="{00000000-AE7B-4F71-A3E7-F86F3927D304}"/>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k = 7</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   k= 7</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43E-44B4-8CE1-F2BF6D2D6D7F}"/>
              </c:ext>
            </c:extLst>
          </c:dPt>
          <c:dPt>
            <c:idx val="1"/>
            <c:bubble3D val="0"/>
            <c:explosion val="15"/>
            <c:spPr>
              <a:solidFill>
                <a:schemeClr val="accent3"/>
              </a:solidFill>
              <a:ln w="19050">
                <a:solidFill>
                  <a:schemeClr val="lt1"/>
                </a:solidFill>
              </a:ln>
              <a:effectLst/>
            </c:spPr>
            <c:extLst>
              <c:ext xmlns:c16="http://schemas.microsoft.com/office/drawing/2014/chart" uri="{C3380CC4-5D6E-409C-BE32-E72D297353CC}">
                <c16:uniqueId val="{00000003-B43E-44B4-8CE1-F2BF6D2D6D7F}"/>
              </c:ext>
            </c:extLst>
          </c:dPt>
          <c:dPt>
            <c:idx val="2"/>
            <c:bubble3D val="0"/>
            <c:spPr>
              <a:solidFill>
                <a:schemeClr val="accent5"/>
              </a:solidFill>
              <a:ln w="19050">
                <a:solidFill>
                  <a:schemeClr val="lt1"/>
                </a:solidFill>
              </a:ln>
              <a:effectLst/>
            </c:spPr>
            <c:extLst>
              <c:ext xmlns:c16="http://schemas.microsoft.com/office/drawing/2014/chart" uri="{C3380CC4-5D6E-409C-BE32-E72D297353CC}">
                <c16:uniqueId val="{00000005-B43E-44B4-8CE1-F2BF6D2D6D7F}"/>
              </c:ext>
            </c:extLst>
          </c:dPt>
          <c:dPt>
            <c:idx val="3"/>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7-B43E-44B4-8CE1-F2BF6D2D6D7F}"/>
              </c:ext>
            </c:extLst>
          </c:dPt>
          <c:cat>
            <c:strRef>
              <c:f>Sheet1!$A$2:$A$5</c:f>
              <c:strCache>
                <c:ptCount val="4"/>
                <c:pt idx="0">
                  <c:v>True Benin</c:v>
                </c:pt>
                <c:pt idx="1">
                  <c:v>False Benign</c:v>
                </c:pt>
                <c:pt idx="2">
                  <c:v>False Malignant</c:v>
                </c:pt>
                <c:pt idx="3">
                  <c:v>True Malignant</c:v>
                </c:pt>
              </c:strCache>
            </c:strRef>
          </c:cat>
          <c:val>
            <c:numRef>
              <c:f>Sheet1!$B$2:$B$5</c:f>
              <c:numCache>
                <c:formatCode>General</c:formatCode>
                <c:ptCount val="4"/>
                <c:pt idx="0">
                  <c:v>117</c:v>
                </c:pt>
                <c:pt idx="1">
                  <c:v>1</c:v>
                </c:pt>
                <c:pt idx="2">
                  <c:v>4</c:v>
                </c:pt>
                <c:pt idx="3">
                  <c:v>67</c:v>
                </c:pt>
              </c:numCache>
            </c:numRef>
          </c:val>
          <c:extLst>
            <c:ext xmlns:c16="http://schemas.microsoft.com/office/drawing/2014/chart" uri="{C3380CC4-5D6E-409C-BE32-E72D297353CC}">
              <c16:uniqueId val="{00000008-B43E-44B4-8CE1-F2BF6D2D6D7F}"/>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k = 31</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   k= 31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A673-42A9-91B5-FA6E51842176}"/>
              </c:ext>
            </c:extLst>
          </c:dPt>
          <c:dPt>
            <c:idx val="1"/>
            <c:bubble3D val="0"/>
            <c:spPr>
              <a:solidFill>
                <a:schemeClr val="accent3"/>
              </a:solidFill>
              <a:ln w="19050">
                <a:solidFill>
                  <a:schemeClr val="lt1"/>
                </a:solidFill>
              </a:ln>
              <a:effectLst/>
            </c:spPr>
            <c:extLst>
              <c:ext xmlns:c16="http://schemas.microsoft.com/office/drawing/2014/chart" uri="{C3380CC4-5D6E-409C-BE32-E72D297353CC}">
                <c16:uniqueId val="{00000003-A673-42A9-91B5-FA6E51842176}"/>
              </c:ext>
            </c:extLst>
          </c:dPt>
          <c:dPt>
            <c:idx val="2"/>
            <c:bubble3D val="0"/>
            <c:spPr>
              <a:solidFill>
                <a:schemeClr val="accent5"/>
              </a:solidFill>
              <a:ln w="19050">
                <a:solidFill>
                  <a:schemeClr val="lt1"/>
                </a:solidFill>
              </a:ln>
              <a:effectLst/>
            </c:spPr>
            <c:extLst>
              <c:ext xmlns:c16="http://schemas.microsoft.com/office/drawing/2014/chart" uri="{C3380CC4-5D6E-409C-BE32-E72D297353CC}">
                <c16:uniqueId val="{00000005-A673-42A9-91B5-FA6E51842176}"/>
              </c:ext>
            </c:extLst>
          </c:dPt>
          <c:dPt>
            <c:idx val="3"/>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7-A673-42A9-91B5-FA6E51842176}"/>
              </c:ext>
            </c:extLst>
          </c:dPt>
          <c:cat>
            <c:strRef>
              <c:f>Sheet1!$A$2:$A$5</c:f>
              <c:strCache>
                <c:ptCount val="4"/>
                <c:pt idx="0">
                  <c:v>True Benin</c:v>
                </c:pt>
                <c:pt idx="1">
                  <c:v>False Benign</c:v>
                </c:pt>
                <c:pt idx="2">
                  <c:v>False Malignant</c:v>
                </c:pt>
                <c:pt idx="3">
                  <c:v>True Malignant</c:v>
                </c:pt>
              </c:strCache>
            </c:strRef>
          </c:cat>
          <c:val>
            <c:numRef>
              <c:f>Sheet1!$B$2:$B$5</c:f>
              <c:numCache>
                <c:formatCode>General</c:formatCode>
                <c:ptCount val="4"/>
                <c:pt idx="0">
                  <c:v>118</c:v>
                </c:pt>
                <c:pt idx="1">
                  <c:v>0</c:v>
                </c:pt>
                <c:pt idx="2">
                  <c:v>8</c:v>
                </c:pt>
                <c:pt idx="3">
                  <c:v>63</c:v>
                </c:pt>
              </c:numCache>
            </c:numRef>
          </c:val>
          <c:extLst>
            <c:ext xmlns:c16="http://schemas.microsoft.com/office/drawing/2014/chart" uri="{C3380CC4-5D6E-409C-BE32-E72D297353CC}">
              <c16:uniqueId val="{00000008-A673-42A9-91B5-FA6E51842176}"/>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k = 3</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   k= 3</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1EB7-4F6D-AE80-E643D0A7B123}"/>
              </c:ext>
            </c:extLst>
          </c:dPt>
          <c:dPt>
            <c:idx val="1"/>
            <c:bubble3D val="0"/>
            <c:explosion val="15"/>
            <c:spPr>
              <a:solidFill>
                <a:schemeClr val="accent3"/>
              </a:solidFill>
              <a:ln w="19050">
                <a:solidFill>
                  <a:schemeClr val="lt1"/>
                </a:solidFill>
              </a:ln>
              <a:effectLst/>
            </c:spPr>
            <c:extLst>
              <c:ext xmlns:c16="http://schemas.microsoft.com/office/drawing/2014/chart" uri="{C3380CC4-5D6E-409C-BE32-E72D297353CC}">
                <c16:uniqueId val="{00000003-1EB7-4F6D-AE80-E643D0A7B123}"/>
              </c:ext>
            </c:extLst>
          </c:dPt>
          <c:dPt>
            <c:idx val="2"/>
            <c:bubble3D val="0"/>
            <c:spPr>
              <a:solidFill>
                <a:schemeClr val="accent5"/>
              </a:solidFill>
              <a:ln w="19050">
                <a:solidFill>
                  <a:schemeClr val="lt1"/>
                </a:solidFill>
              </a:ln>
              <a:effectLst/>
            </c:spPr>
            <c:extLst>
              <c:ext xmlns:c16="http://schemas.microsoft.com/office/drawing/2014/chart" uri="{C3380CC4-5D6E-409C-BE32-E72D297353CC}">
                <c16:uniqueId val="{00000005-1EB7-4F6D-AE80-E643D0A7B123}"/>
              </c:ext>
            </c:extLst>
          </c:dPt>
          <c:dPt>
            <c:idx val="3"/>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7-1EB7-4F6D-AE80-E643D0A7B123}"/>
              </c:ext>
            </c:extLst>
          </c:dPt>
          <c:cat>
            <c:strRef>
              <c:f>Sheet1!$A$2:$A$5</c:f>
              <c:strCache>
                <c:ptCount val="4"/>
                <c:pt idx="0">
                  <c:v>True Benin</c:v>
                </c:pt>
                <c:pt idx="1">
                  <c:v>False Benign</c:v>
                </c:pt>
                <c:pt idx="2">
                  <c:v>False Malignant</c:v>
                </c:pt>
                <c:pt idx="3">
                  <c:v>True Malignant</c:v>
                </c:pt>
              </c:strCache>
            </c:strRef>
          </c:cat>
          <c:val>
            <c:numRef>
              <c:f>Sheet1!$B$2:$B$5</c:f>
              <c:numCache>
                <c:formatCode>General</c:formatCode>
                <c:ptCount val="4"/>
                <c:pt idx="0">
                  <c:v>116</c:v>
                </c:pt>
                <c:pt idx="1">
                  <c:v>2</c:v>
                </c:pt>
                <c:pt idx="2">
                  <c:v>4</c:v>
                </c:pt>
                <c:pt idx="3">
                  <c:v>67</c:v>
                </c:pt>
              </c:numCache>
            </c:numRef>
          </c:val>
          <c:extLst>
            <c:ext xmlns:c16="http://schemas.microsoft.com/office/drawing/2014/chart" uri="{C3380CC4-5D6E-409C-BE32-E72D297353CC}">
              <c16:uniqueId val="{00000008-1EB7-4F6D-AE80-E643D0A7B123}"/>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Significance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mean</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radius</c:v>
                </c:pt>
                <c:pt idx="1">
                  <c:v>texture</c:v>
                </c:pt>
                <c:pt idx="2">
                  <c:v>perimeter</c:v>
                </c:pt>
                <c:pt idx="3">
                  <c:v>area</c:v>
                </c:pt>
                <c:pt idx="4">
                  <c:v>smoothness</c:v>
                </c:pt>
                <c:pt idx="5">
                  <c:v>compactness</c:v>
                </c:pt>
                <c:pt idx="6">
                  <c:v>concavity</c:v>
                </c:pt>
                <c:pt idx="7">
                  <c:v>points</c:v>
                </c:pt>
                <c:pt idx="8">
                  <c:v>symmetry</c:v>
                </c:pt>
                <c:pt idx="9">
                  <c:v>dimension</c:v>
                </c:pt>
              </c:strCache>
            </c:strRef>
          </c:cat>
          <c:val>
            <c:numRef>
              <c:f>Sheet1!$B$2:$B$11</c:f>
              <c:numCache>
                <c:formatCode>General</c:formatCode>
                <c:ptCount val="10"/>
                <c:pt idx="0">
                  <c:v>445</c:v>
                </c:pt>
                <c:pt idx="1">
                  <c:v>80</c:v>
                </c:pt>
                <c:pt idx="2">
                  <c:v>483</c:v>
                </c:pt>
                <c:pt idx="3">
                  <c:v>406</c:v>
                </c:pt>
                <c:pt idx="4">
                  <c:v>53</c:v>
                </c:pt>
                <c:pt idx="5">
                  <c:v>231</c:v>
                </c:pt>
                <c:pt idx="6">
                  <c:v>424</c:v>
                </c:pt>
                <c:pt idx="7">
                  <c:v>624</c:v>
                </c:pt>
                <c:pt idx="8">
                  <c:v>43</c:v>
                </c:pt>
                <c:pt idx="9">
                  <c:v>0</c:v>
                </c:pt>
              </c:numCache>
            </c:numRef>
          </c:val>
          <c:extLst>
            <c:ext xmlns:c16="http://schemas.microsoft.com/office/drawing/2014/chart" uri="{C3380CC4-5D6E-409C-BE32-E72D297353CC}">
              <c16:uniqueId val="{00000000-40C1-4380-A459-7E8FBE91941F}"/>
            </c:ext>
          </c:extLst>
        </c:ser>
        <c:ser>
          <c:idx val="1"/>
          <c:order val="1"/>
          <c:tx>
            <c:strRef>
              <c:f>Sheet1!$C$1</c:f>
              <c:strCache>
                <c:ptCount val="1"/>
                <c:pt idx="0">
                  <c:v>se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radius</c:v>
                </c:pt>
                <c:pt idx="1">
                  <c:v>texture</c:v>
                </c:pt>
                <c:pt idx="2">
                  <c:v>perimeter</c:v>
                </c:pt>
                <c:pt idx="3">
                  <c:v>area</c:v>
                </c:pt>
                <c:pt idx="4">
                  <c:v>smoothness</c:v>
                </c:pt>
                <c:pt idx="5">
                  <c:v>compactness</c:v>
                </c:pt>
                <c:pt idx="6">
                  <c:v>concavity</c:v>
                </c:pt>
                <c:pt idx="7">
                  <c:v>points</c:v>
                </c:pt>
                <c:pt idx="8">
                  <c:v>symmetry</c:v>
                </c:pt>
                <c:pt idx="9">
                  <c:v>dimension</c:v>
                </c:pt>
              </c:strCache>
            </c:strRef>
          </c:cat>
          <c:val>
            <c:numRef>
              <c:f>Sheet1!$C$2:$C$11</c:f>
              <c:numCache>
                <c:formatCode>General</c:formatCode>
                <c:ptCount val="10"/>
                <c:pt idx="0">
                  <c:v>185</c:v>
                </c:pt>
                <c:pt idx="1">
                  <c:v>0</c:v>
                </c:pt>
                <c:pt idx="2">
                  <c:v>172</c:v>
                </c:pt>
                <c:pt idx="3">
                  <c:v>189</c:v>
                </c:pt>
                <c:pt idx="4">
                  <c:v>2</c:v>
                </c:pt>
                <c:pt idx="5">
                  <c:v>38</c:v>
                </c:pt>
                <c:pt idx="6">
                  <c:v>31</c:v>
                </c:pt>
                <c:pt idx="7">
                  <c:v>83</c:v>
                </c:pt>
                <c:pt idx="8">
                  <c:v>0</c:v>
                </c:pt>
                <c:pt idx="9">
                  <c:v>3</c:v>
                </c:pt>
              </c:numCache>
            </c:numRef>
          </c:val>
          <c:extLst>
            <c:ext xmlns:c16="http://schemas.microsoft.com/office/drawing/2014/chart" uri="{C3380CC4-5D6E-409C-BE32-E72D297353CC}">
              <c16:uniqueId val="{00000001-40C1-4380-A459-7E8FBE91941F}"/>
            </c:ext>
          </c:extLst>
        </c:ser>
        <c:ser>
          <c:idx val="2"/>
          <c:order val="2"/>
          <c:tx>
            <c:strRef>
              <c:f>Sheet1!$D$1</c:f>
              <c:strCache>
                <c:ptCount val="1"/>
                <c:pt idx="0">
                  <c:v>worst</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radius</c:v>
                </c:pt>
                <c:pt idx="1">
                  <c:v>texture</c:v>
                </c:pt>
                <c:pt idx="2">
                  <c:v>perimeter</c:v>
                </c:pt>
                <c:pt idx="3">
                  <c:v>area</c:v>
                </c:pt>
                <c:pt idx="4">
                  <c:v>smoothness</c:v>
                </c:pt>
                <c:pt idx="5">
                  <c:v>compactness</c:v>
                </c:pt>
                <c:pt idx="6">
                  <c:v>concavity</c:v>
                </c:pt>
                <c:pt idx="7">
                  <c:v>points</c:v>
                </c:pt>
                <c:pt idx="8">
                  <c:v>symmetry</c:v>
                </c:pt>
                <c:pt idx="9">
                  <c:v>dimension</c:v>
                </c:pt>
              </c:strCache>
            </c:strRef>
          </c:cat>
          <c:val>
            <c:numRef>
              <c:f>Sheet1!$D$2:$D$11</c:f>
              <c:numCache>
                <c:formatCode>General</c:formatCode>
                <c:ptCount val="10"/>
                <c:pt idx="0">
                  <c:v>599</c:v>
                </c:pt>
                <c:pt idx="1">
                  <c:v>98</c:v>
                </c:pt>
                <c:pt idx="2">
                  <c:v>624</c:v>
                </c:pt>
                <c:pt idx="3">
                  <c:v>491</c:v>
                </c:pt>
                <c:pt idx="4">
                  <c:v>82</c:v>
                </c:pt>
                <c:pt idx="5">
                  <c:v>224</c:v>
                </c:pt>
                <c:pt idx="6">
                  <c:v>297</c:v>
                </c:pt>
                <c:pt idx="7">
                  <c:v>650</c:v>
                </c:pt>
                <c:pt idx="8">
                  <c:v>71</c:v>
                </c:pt>
                <c:pt idx="9">
                  <c:v>52</c:v>
                </c:pt>
              </c:numCache>
            </c:numRef>
          </c:val>
          <c:extLst>
            <c:ext xmlns:c16="http://schemas.microsoft.com/office/drawing/2014/chart" uri="{C3380CC4-5D6E-409C-BE32-E72D297353CC}">
              <c16:uniqueId val="{00000002-40C1-4380-A459-7E8FBE91941F}"/>
            </c:ext>
          </c:extLst>
        </c:ser>
        <c:dLbls>
          <c:dLblPos val="outEnd"/>
          <c:showLegendKey val="0"/>
          <c:showVal val="1"/>
          <c:showCatName val="0"/>
          <c:showSerName val="0"/>
          <c:showPercent val="0"/>
          <c:showBubbleSize val="0"/>
        </c:dLbls>
        <c:gapWidth val="219"/>
        <c:overlap val="-27"/>
        <c:axId val="429787064"/>
        <c:axId val="429789624"/>
      </c:barChart>
      <c:catAx>
        <c:axId val="4297870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29789624"/>
        <c:crosses val="autoZero"/>
        <c:auto val="1"/>
        <c:lblAlgn val="ctr"/>
        <c:lblOffset val="100"/>
        <c:noMultiLvlLbl val="0"/>
      </c:catAx>
      <c:valAx>
        <c:axId val="429789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2978706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media1.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72195F9B-354F-4D05-A511-97365FF5DB8E}" type="datetimeFigureOut">
              <a:rPr lang="en-US" smtClean="0"/>
              <a:t>10/23/2018</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572FDF3-A3A0-4404-9CAD-75B8DA418916}"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364824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195F9B-354F-4D05-A511-97365FF5DB8E}" type="datetimeFigureOut">
              <a:rPr lang="en-US" smtClean="0"/>
              <a:t>10/23/2018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72FDF3-A3A0-4404-9CAD-75B8DA418916}" type="slidenum">
              <a:rPr lang="en-US" smtClean="0"/>
              <a:t>‹#›</a:t>
            </a:fld>
            <a:endParaRPr lang="en-US"/>
          </a:p>
        </p:txBody>
      </p:sp>
    </p:spTree>
    <p:extLst>
      <p:ext uri="{BB962C8B-B14F-4D97-AF65-F5344CB8AC3E}">
        <p14:creationId xmlns:p14="http://schemas.microsoft.com/office/powerpoint/2010/main" val="855253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195F9B-354F-4D05-A511-97365FF5DB8E}" type="datetimeFigureOut">
              <a:rPr lang="en-US" smtClean="0"/>
              <a:t>10/23/2018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72FDF3-A3A0-4404-9CAD-75B8DA418916}" type="slidenum">
              <a:rPr lang="en-US" smtClean="0"/>
              <a:t>‹#›</a:t>
            </a:fld>
            <a:endParaRPr lang="en-US"/>
          </a:p>
        </p:txBody>
      </p:sp>
    </p:spTree>
    <p:extLst>
      <p:ext uri="{BB962C8B-B14F-4D97-AF65-F5344CB8AC3E}">
        <p14:creationId xmlns:p14="http://schemas.microsoft.com/office/powerpoint/2010/main" val="3700327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195F9B-354F-4D05-A511-97365FF5DB8E}" type="datetimeFigureOut">
              <a:rPr lang="en-US" smtClean="0"/>
              <a:t>10/23/2018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72FDF3-A3A0-4404-9CAD-75B8DA418916}" type="slidenum">
              <a:rPr lang="en-US" smtClean="0"/>
              <a:t>‹#›</a:t>
            </a:fld>
            <a:endParaRPr lang="en-US"/>
          </a:p>
        </p:txBody>
      </p:sp>
    </p:spTree>
    <p:extLst>
      <p:ext uri="{BB962C8B-B14F-4D97-AF65-F5344CB8AC3E}">
        <p14:creationId xmlns:p14="http://schemas.microsoft.com/office/powerpoint/2010/main" val="40237706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2195F9B-354F-4D05-A511-97365FF5DB8E}" type="datetimeFigureOut">
              <a:rPr lang="en-US" smtClean="0"/>
              <a:t>10/23/2018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72FDF3-A3A0-4404-9CAD-75B8DA418916}"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02639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195F9B-354F-4D05-A511-97365FF5DB8E}" type="datetimeFigureOut">
              <a:rPr lang="en-US" smtClean="0"/>
              <a:t>10/23/2018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72FDF3-A3A0-4404-9CAD-75B8DA418916}" type="slidenum">
              <a:rPr lang="en-US" smtClean="0"/>
              <a:t>‹#›</a:t>
            </a:fld>
            <a:endParaRPr lang="en-US"/>
          </a:p>
        </p:txBody>
      </p:sp>
    </p:spTree>
    <p:extLst>
      <p:ext uri="{BB962C8B-B14F-4D97-AF65-F5344CB8AC3E}">
        <p14:creationId xmlns:p14="http://schemas.microsoft.com/office/powerpoint/2010/main" val="2132405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195F9B-354F-4D05-A511-97365FF5DB8E}" type="datetimeFigureOut">
              <a:rPr lang="en-US" smtClean="0"/>
              <a:t>10/23/2018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572FDF3-A3A0-4404-9CAD-75B8DA418916}" type="slidenum">
              <a:rPr lang="en-US" smtClean="0"/>
              <a:t>‹#›</a:t>
            </a:fld>
            <a:endParaRPr lang="en-US"/>
          </a:p>
        </p:txBody>
      </p:sp>
    </p:spTree>
    <p:extLst>
      <p:ext uri="{BB962C8B-B14F-4D97-AF65-F5344CB8AC3E}">
        <p14:creationId xmlns:p14="http://schemas.microsoft.com/office/powerpoint/2010/main" val="4165780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2195F9B-354F-4D05-A511-97365FF5DB8E}" type="datetimeFigureOut">
              <a:rPr lang="en-US" smtClean="0"/>
              <a:t>10/23/2018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72FDF3-A3A0-4404-9CAD-75B8DA418916}" type="slidenum">
              <a:rPr lang="en-US" smtClean="0"/>
              <a:t>‹#›</a:t>
            </a:fld>
            <a:endParaRPr lang="en-US"/>
          </a:p>
        </p:txBody>
      </p:sp>
    </p:spTree>
    <p:extLst>
      <p:ext uri="{BB962C8B-B14F-4D97-AF65-F5344CB8AC3E}">
        <p14:creationId xmlns:p14="http://schemas.microsoft.com/office/powerpoint/2010/main" val="1861181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195F9B-354F-4D05-A511-97365FF5DB8E}" type="datetimeFigureOut">
              <a:rPr lang="en-US" smtClean="0"/>
              <a:t>10/23/2018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572FDF3-A3A0-4404-9CAD-75B8DA418916}" type="slidenum">
              <a:rPr lang="en-US" smtClean="0"/>
              <a:t>‹#›</a:t>
            </a:fld>
            <a:endParaRPr lang="en-US"/>
          </a:p>
        </p:txBody>
      </p:sp>
    </p:spTree>
    <p:extLst>
      <p:ext uri="{BB962C8B-B14F-4D97-AF65-F5344CB8AC3E}">
        <p14:creationId xmlns:p14="http://schemas.microsoft.com/office/powerpoint/2010/main" val="2854369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2195F9B-354F-4D05-A511-97365FF5DB8E}" type="datetimeFigureOut">
              <a:rPr lang="en-US" smtClean="0"/>
              <a:t>10/23/2018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72FDF3-A3A0-4404-9CAD-75B8DA418916}" type="slidenum">
              <a:rPr lang="en-US" smtClean="0"/>
              <a:t>‹#›</a:t>
            </a:fld>
            <a:endParaRPr lang="en-US"/>
          </a:p>
        </p:txBody>
      </p:sp>
    </p:spTree>
    <p:extLst>
      <p:ext uri="{BB962C8B-B14F-4D97-AF65-F5344CB8AC3E}">
        <p14:creationId xmlns:p14="http://schemas.microsoft.com/office/powerpoint/2010/main" val="1269677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2195F9B-354F-4D05-A511-97365FF5DB8E}" type="datetimeFigureOut">
              <a:rPr lang="en-US" smtClean="0"/>
              <a:t>10/23/2018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72FDF3-A3A0-4404-9CAD-75B8DA418916}" type="slidenum">
              <a:rPr lang="en-US" smtClean="0"/>
              <a:t>‹#›</a:t>
            </a:fld>
            <a:endParaRPr lang="en-US"/>
          </a:p>
        </p:txBody>
      </p:sp>
    </p:spTree>
    <p:extLst>
      <p:ext uri="{BB962C8B-B14F-4D97-AF65-F5344CB8AC3E}">
        <p14:creationId xmlns:p14="http://schemas.microsoft.com/office/powerpoint/2010/main" val="10114106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72195F9B-354F-4D05-A511-97365FF5DB8E}" type="datetimeFigureOut">
              <a:rPr lang="en-US" smtClean="0"/>
              <a:t>10/23/2018</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572FDF3-A3A0-4404-9CAD-75B8DA418916}" type="slidenum">
              <a:rPr lang="en-US" smtClean="0"/>
              <a:t>‹#›</a:t>
            </a:fld>
            <a:endParaRPr lang="en-US"/>
          </a:p>
        </p:txBody>
      </p:sp>
    </p:spTree>
    <p:extLst>
      <p:ext uri="{BB962C8B-B14F-4D97-AF65-F5344CB8AC3E}">
        <p14:creationId xmlns:p14="http://schemas.microsoft.com/office/powerpoint/2010/main" val="968362868"/>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1.png"/><Relationship Id="rId2" Type="http://schemas.microsoft.com/office/2007/relationships/media" Target="../media/media10.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9.xml"/><Relationship Id="rId5" Type="http://schemas.openxmlformats.org/officeDocument/2006/relationships/image" Target="../media/image1.png"/><Relationship Id="rId4"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2" Type="http://schemas.microsoft.com/office/2007/relationships/media" Target="../media/media13.m4a"/><Relationship Id="rId1" Type="http://schemas.openxmlformats.org/officeDocument/2006/relationships/tags" Target="../tags/tag10.xml"/><Relationship Id="rId5" Type="http://schemas.openxmlformats.org/officeDocument/2006/relationships/image" Target="../media/image1.png"/><Relationship Id="rId4"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2.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3.xml"/><Relationship Id="rId5" Type="http://schemas.openxmlformats.org/officeDocument/2006/relationships/image" Target="../media/image1.png"/><Relationship Id="rId4"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4.xml"/><Relationship Id="rId5" Type="http://schemas.openxmlformats.org/officeDocument/2006/relationships/image" Target="../media/image1.png"/><Relationship Id="rId4"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chart" Target="../charts/chart4.xml"/><Relationship Id="rId3" Type="http://schemas.openxmlformats.org/officeDocument/2006/relationships/audio" Target="../media/media6.m4a"/><Relationship Id="rId7" Type="http://schemas.openxmlformats.org/officeDocument/2006/relationships/chart" Target="../charts/chart3.xml"/><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chart" Target="../charts/chart2.xml"/><Relationship Id="rId5" Type="http://schemas.openxmlformats.org/officeDocument/2006/relationships/chart" Target="../charts/chart1.xml"/><Relationship Id="rId10" Type="http://schemas.openxmlformats.org/officeDocument/2006/relationships/image" Target="../media/image1.png"/><Relationship Id="rId4" Type="http://schemas.openxmlformats.org/officeDocument/2006/relationships/slideLayout" Target="../slideLayouts/slideLayout6.xml"/><Relationship Id="rId9" Type="http://schemas.openxmlformats.org/officeDocument/2006/relationships/chart" Target="../charts/chart5.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1.png"/><Relationship Id="rId5" Type="http://schemas.openxmlformats.org/officeDocument/2006/relationships/chart" Target="../charts/chart6.xml"/><Relationship Id="rId4"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7.xml"/><Relationship Id="rId5" Type="http://schemas.openxmlformats.org/officeDocument/2006/relationships/image" Target="../media/image1.png"/><Relationship Id="rId4"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A5213-057B-4317-AC05-1B1AFA32B276}"/>
              </a:ext>
            </a:extLst>
          </p:cNvPr>
          <p:cNvSpPr>
            <a:spLocks noGrp="1"/>
          </p:cNvSpPr>
          <p:nvPr>
            <p:ph type="ctrTitle"/>
          </p:nvPr>
        </p:nvSpPr>
        <p:spPr/>
        <p:txBody>
          <a:bodyPr/>
          <a:lstStyle/>
          <a:p>
            <a:r>
              <a:rPr lang="en-US" dirty="0"/>
              <a:t>k-NN</a:t>
            </a:r>
          </a:p>
        </p:txBody>
      </p:sp>
      <p:pic>
        <p:nvPicPr>
          <p:cNvPr id="9" name="Audio 8">
            <a:hlinkClick r:id="" action="ppaction://media"/>
            <a:extLst>
              <a:ext uri="{FF2B5EF4-FFF2-40B4-BE49-F238E27FC236}">
                <a16:creationId xmlns:a16="http://schemas.microsoft.com/office/drawing/2014/main" id="{BB67E453-6FA6-4BA1-A3A3-1062A08C400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495450933"/>
      </p:ext>
    </p:extLst>
  </p:cSld>
  <p:clrMapOvr>
    <a:masterClrMapping/>
  </p:clrMapOvr>
  <mc:AlternateContent xmlns:mc="http://schemas.openxmlformats.org/markup-compatibility/2006" xmlns:p14="http://schemas.microsoft.com/office/powerpoint/2010/main">
    <mc:Choice Requires="p14">
      <p:transition spd="slow" p14:dur="2000" advTm="10301"/>
    </mc:Choice>
    <mc:Fallback xmlns="">
      <p:transition spd="slow" advTm="10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66D404E-3096-402D-8E14-E61A6DB2C1B5}"/>
              </a:ext>
            </a:extLst>
          </p:cNvPr>
          <p:cNvSpPr txBox="1">
            <a:spLocks noChangeArrowheads="1"/>
          </p:cNvSpPr>
          <p:nvPr/>
        </p:nvSpPr>
        <p:spPr bwMode="auto">
          <a:xfrm>
            <a:off x="602342" y="492189"/>
            <a:ext cx="10658557" cy="461665"/>
          </a:xfrm>
          <a:prstGeom prst="rect">
            <a:avLst/>
          </a:prstGeom>
          <a:solidFill>
            <a:schemeClr val="bg1">
              <a:lumMod val="75000"/>
            </a:schemeClr>
          </a:solidFill>
          <a:ln>
            <a:noFill/>
          </a:ln>
          <a:effectLst/>
        </p:spPr>
        <p:txBody>
          <a:bodyPr vert="horz" wrap="square" lIns="91440" tIns="45720" rIns="91440" bIns="45720" numCol="1" rtlCol="0" anchor="ctr" anchorCtr="0" compatLnSpc="1">
            <a:prstTxWarp prst="textNoShape">
              <a:avLst/>
            </a:prstTxWarp>
            <a:sp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pPr eaLnBrk="0" fontAlgn="base" hangingPunct="0">
              <a:lnSpc>
                <a:spcPct val="100000"/>
              </a:lnSpc>
              <a:spcAft>
                <a:spcPct val="0"/>
              </a:spcAft>
            </a:pPr>
            <a:r>
              <a:rPr lang="en-US" altLang="en-US" sz="2400" b="1"/>
              <a:t>Monte Carlo Cross Validation</a:t>
            </a:r>
            <a:endParaRPr lang="en-US" altLang="en-US" sz="2400" b="1" dirty="0"/>
          </a:p>
        </p:txBody>
      </p:sp>
      <p:sp>
        <p:nvSpPr>
          <p:cNvPr id="30" name="TextBox 29">
            <a:extLst>
              <a:ext uri="{FF2B5EF4-FFF2-40B4-BE49-F238E27FC236}">
                <a16:creationId xmlns:a16="http://schemas.microsoft.com/office/drawing/2014/main" id="{945287C2-ECD5-48FB-A505-B4E9CD96B314}"/>
              </a:ext>
            </a:extLst>
          </p:cNvPr>
          <p:cNvSpPr txBox="1"/>
          <p:nvPr/>
        </p:nvSpPr>
        <p:spPr>
          <a:xfrm>
            <a:off x="6984089" y="1560935"/>
            <a:ext cx="4006463" cy="2308324"/>
          </a:xfrm>
          <a:prstGeom prst="rect">
            <a:avLst/>
          </a:prstGeom>
          <a:noFill/>
        </p:spPr>
        <p:txBody>
          <a:bodyPr wrap="square" rtlCol="0">
            <a:spAutoFit/>
          </a:bodyPr>
          <a:lstStyle/>
          <a:p>
            <a:pPr marL="285750" indent="-285750">
              <a:buFont typeface="Arial" panose="020B0604020202020204" pitchFamily="34" charset="0"/>
              <a:buChar char="•"/>
            </a:pPr>
            <a:r>
              <a:rPr lang="en-US" dirty="0"/>
              <a:t>We are checking for values after 15 till 30 variables.</a:t>
            </a:r>
          </a:p>
          <a:p>
            <a:endParaRPr lang="en-US" dirty="0"/>
          </a:p>
          <a:p>
            <a:pPr marL="285750" indent="-285750" algn="just">
              <a:buFont typeface="Arial" panose="020B0604020202020204" pitchFamily="34" charset="0"/>
              <a:buChar char="•"/>
            </a:pPr>
            <a:r>
              <a:rPr lang="en-US" dirty="0"/>
              <a:t>The algorithm performs not that well with less than 10 variables and high k, it is worse between 10 and 15 variables but then it gets better for higher values of k. </a:t>
            </a:r>
          </a:p>
        </p:txBody>
      </p:sp>
      <p:pic>
        <p:nvPicPr>
          <p:cNvPr id="32" name="Picture 31">
            <a:extLst>
              <a:ext uri="{FF2B5EF4-FFF2-40B4-BE49-F238E27FC236}">
                <a16:creationId xmlns:a16="http://schemas.microsoft.com/office/drawing/2014/main" id="{2424DAF4-DA58-45F5-92D6-5602664AC2C2}"/>
              </a:ext>
            </a:extLst>
          </p:cNvPr>
          <p:cNvPicPr>
            <a:picLocks noChangeAspect="1"/>
          </p:cNvPicPr>
          <p:nvPr/>
        </p:nvPicPr>
        <p:blipFill rotWithShape="1">
          <a:blip r:embed="rId5">
            <a:extLst>
              <a:ext uri="{28A0092B-C50C-407E-A947-70E740481C1C}">
                <a14:useLocalDpi xmlns:a14="http://schemas.microsoft.com/office/drawing/2010/main" val="0"/>
              </a:ext>
            </a:extLst>
          </a:blip>
          <a:srcRect l="3255" r="26930"/>
          <a:stretch/>
        </p:blipFill>
        <p:spPr>
          <a:xfrm>
            <a:off x="602342" y="1023639"/>
            <a:ext cx="6381750" cy="4618120"/>
          </a:xfrm>
          <a:prstGeom prst="rect">
            <a:avLst/>
          </a:prstGeom>
        </p:spPr>
      </p:pic>
      <p:sp>
        <p:nvSpPr>
          <p:cNvPr id="33" name="TextBox 32">
            <a:extLst>
              <a:ext uri="{FF2B5EF4-FFF2-40B4-BE49-F238E27FC236}">
                <a16:creationId xmlns:a16="http://schemas.microsoft.com/office/drawing/2014/main" id="{44BE0788-6D4D-4C2C-AAA8-CC5641817FDC}"/>
              </a:ext>
            </a:extLst>
          </p:cNvPr>
          <p:cNvSpPr txBox="1"/>
          <p:nvPr/>
        </p:nvSpPr>
        <p:spPr>
          <a:xfrm>
            <a:off x="6984088" y="4406555"/>
            <a:ext cx="4006464" cy="646331"/>
          </a:xfrm>
          <a:prstGeom prst="rect">
            <a:avLst/>
          </a:prstGeom>
          <a:noFill/>
        </p:spPr>
        <p:txBody>
          <a:bodyPr wrap="square" rtlCol="0">
            <a:spAutoFit/>
          </a:bodyPr>
          <a:lstStyle/>
          <a:p>
            <a:pPr marL="285750" indent="-285750">
              <a:buFont typeface="Arial" panose="020B0604020202020204" pitchFamily="34" charset="0"/>
              <a:buChar char="•"/>
            </a:pPr>
            <a:r>
              <a:rPr lang="en-US" dirty="0"/>
              <a:t>It looks like 21 variables and more with a low k works best.</a:t>
            </a:r>
          </a:p>
        </p:txBody>
      </p:sp>
      <p:pic>
        <p:nvPicPr>
          <p:cNvPr id="35" name="Picture 34" descr="A close up of a logo&#10;&#10;Description generated with high confidence">
            <a:extLst>
              <a:ext uri="{FF2B5EF4-FFF2-40B4-BE49-F238E27FC236}">
                <a16:creationId xmlns:a16="http://schemas.microsoft.com/office/drawing/2014/main" id="{08BC19B7-FC42-462F-A29B-04806A514350}"/>
              </a:ext>
            </a:extLst>
          </p:cNvPr>
          <p:cNvPicPr>
            <a:picLocks noChangeAspect="1"/>
          </p:cNvPicPr>
          <p:nvPr/>
        </p:nvPicPr>
        <p:blipFill rotWithShape="1">
          <a:blip r:embed="rId6">
            <a:extLst>
              <a:ext uri="{28A0092B-C50C-407E-A947-70E740481C1C}">
                <a14:useLocalDpi xmlns:a14="http://schemas.microsoft.com/office/drawing/2010/main" val="0"/>
              </a:ext>
            </a:extLst>
          </a:blip>
          <a:srcRect l="1925" r="25821"/>
          <a:stretch/>
        </p:blipFill>
        <p:spPr>
          <a:xfrm>
            <a:off x="602341" y="1123750"/>
            <a:ext cx="6381749" cy="4610500"/>
          </a:xfrm>
          <a:prstGeom prst="rect">
            <a:avLst/>
          </a:prstGeom>
        </p:spPr>
      </p:pic>
      <p:pic>
        <p:nvPicPr>
          <p:cNvPr id="5" name="Recorded Sound 11">
            <a:hlinkClick r:id="" action="ppaction://media"/>
            <a:extLst>
              <a:ext uri="{FF2B5EF4-FFF2-40B4-BE49-F238E27FC236}">
                <a16:creationId xmlns:a16="http://schemas.microsoft.com/office/drawing/2014/main" id="{BA1F2EB9-58B0-42B0-BD04-A322C9979BC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7143115" y="5336959"/>
            <a:ext cx="609600" cy="609600"/>
          </a:xfrm>
          <a:prstGeom prst="rect">
            <a:avLst/>
          </a:prstGeom>
        </p:spPr>
      </p:pic>
    </p:spTree>
    <p:custDataLst>
      <p:tags r:id="rId1"/>
    </p:custDataLst>
    <p:extLst>
      <p:ext uri="{BB962C8B-B14F-4D97-AF65-F5344CB8AC3E}">
        <p14:creationId xmlns:p14="http://schemas.microsoft.com/office/powerpoint/2010/main" val="23377817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additive="base">
                                        <p:cTn id="13" dur="500" fill="hold"/>
                                        <p:tgtEl>
                                          <p:spTgt spid="35"/>
                                        </p:tgtEl>
                                        <p:attrNameLst>
                                          <p:attrName>ppt_x</p:attrName>
                                        </p:attrNameLst>
                                      </p:cBhvr>
                                      <p:tavLst>
                                        <p:tav tm="0">
                                          <p:val>
                                            <p:strVal val="#ppt_x"/>
                                          </p:val>
                                        </p:tav>
                                        <p:tav tm="100000">
                                          <p:val>
                                            <p:strVal val="#ppt_x"/>
                                          </p:val>
                                        </p:tav>
                                      </p:tavLst>
                                    </p:anim>
                                    <p:anim calcmode="lin" valueType="num">
                                      <p:cBhvr additive="base">
                                        <p:cTn id="14"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fill="hold"/>
                                        <p:tgtEl>
                                          <p:spTgt spid="33"/>
                                        </p:tgtEl>
                                        <p:attrNameLst>
                                          <p:attrName>ppt_x</p:attrName>
                                        </p:attrNameLst>
                                      </p:cBhvr>
                                      <p:tavLst>
                                        <p:tav tm="0">
                                          <p:val>
                                            <p:strVal val="#ppt_x"/>
                                          </p:val>
                                        </p:tav>
                                        <p:tav tm="100000">
                                          <p:val>
                                            <p:strVal val="#ppt_x"/>
                                          </p:val>
                                        </p:tav>
                                      </p:tavLst>
                                    </p:anim>
                                    <p:anim calcmode="lin" valueType="num">
                                      <p:cBhvr additive="base">
                                        <p:cTn id="20"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897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5" fill="hold" display="0">
                  <p:stCondLst>
                    <p:cond delay="indefinite"/>
                  </p:stCondLst>
                  <p:endCondLst>
                    <p:cond evt="onStopAudio" delay="0">
                      <p:tgtEl>
                        <p:sldTgt/>
                      </p:tgtEl>
                    </p:cond>
                  </p:endCondLst>
                </p:cTn>
                <p:tgtEl>
                  <p:spTgt spid="5"/>
                </p:tgtEl>
              </p:cMediaNode>
            </p:audio>
          </p:childTnLst>
        </p:cTn>
      </p:par>
    </p:tnLst>
    <p:bldLst>
      <p:bldP spid="30" grpId="0"/>
      <p:bldP spid="3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BA3D8AB-075F-4BA0-86FD-E58CCD85B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0">
            <a:extLst>
              <a:ext uri="{FF2B5EF4-FFF2-40B4-BE49-F238E27FC236}">
                <a16:creationId xmlns:a16="http://schemas.microsoft.com/office/drawing/2014/main" id="{93C1483F-490E-4C8A-8765-1F8AF0C67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0"/>
            <a:ext cx="3736189" cy="6858000"/>
          </a:xfrm>
          <a:prstGeom prst="rect">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AE60FB-95B1-4BF8-894B-B4C42CCCA77E}"/>
              </a:ext>
            </a:extLst>
          </p:cNvPr>
          <p:cNvSpPr>
            <a:spLocks noGrp="1"/>
          </p:cNvSpPr>
          <p:nvPr>
            <p:ph type="title"/>
          </p:nvPr>
        </p:nvSpPr>
        <p:spPr>
          <a:xfrm>
            <a:off x="965198" y="643466"/>
            <a:ext cx="3092718" cy="5528734"/>
          </a:xfrm>
          <a:noFill/>
        </p:spPr>
        <p:txBody>
          <a:bodyPr vert="horz" lIns="91440" tIns="45720" rIns="91440" bIns="45720" rtlCol="0" anchor="t">
            <a:normAutofit/>
          </a:bodyPr>
          <a:lstStyle/>
          <a:p>
            <a:r>
              <a:rPr lang="en-US" sz="2800" dirty="0">
                <a:solidFill>
                  <a:srgbClr val="FFFFFF"/>
                </a:solidFill>
              </a:rPr>
              <a:t>Steps in Cross Validation</a:t>
            </a:r>
          </a:p>
        </p:txBody>
      </p:sp>
      <p:sp>
        <p:nvSpPr>
          <p:cNvPr id="28" name="Rectangle 22">
            <a:extLst>
              <a:ext uri="{FF2B5EF4-FFF2-40B4-BE49-F238E27FC236}">
                <a16:creationId xmlns:a16="http://schemas.microsoft.com/office/drawing/2014/main" id="{33801627-6861-4EA9-BE98-E0CE33A894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3466" cy="6858000"/>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 name="Rectangle 24">
            <a:extLst>
              <a:ext uri="{FF2B5EF4-FFF2-40B4-BE49-F238E27FC236}">
                <a16:creationId xmlns:a16="http://schemas.microsoft.com/office/drawing/2014/main" id="{0249BF42-D05C-4553-9417-7B8695759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9654" y="0"/>
            <a:ext cx="691318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
            <a:extLst>
              <a:ext uri="{FF2B5EF4-FFF2-40B4-BE49-F238E27FC236}">
                <a16:creationId xmlns:a16="http://schemas.microsoft.com/office/drawing/2014/main" id="{79C98F7C-014F-4E5F-A5BE-506EDE65B9E4}"/>
              </a:ext>
            </a:extLst>
          </p:cNvPr>
          <p:cNvSpPr txBox="1"/>
          <p:nvPr/>
        </p:nvSpPr>
        <p:spPr>
          <a:xfrm>
            <a:off x="4701385" y="643466"/>
            <a:ext cx="5947985" cy="5571067"/>
          </a:xfrm>
          <a:prstGeom prst="rect">
            <a:avLst/>
          </a:prstGeom>
        </p:spPr>
        <p:txBody>
          <a:bodyPr vert="horz" lIns="91440" tIns="45720" rIns="91440" bIns="45720" rtlCol="0">
            <a:normAutofit/>
          </a:bodyPr>
          <a:lstStyle/>
          <a:p>
            <a:pPr marL="285750" indent="-182880" defTabSz="914400">
              <a:spcAft>
                <a:spcPts val="600"/>
              </a:spcAft>
              <a:buClr>
                <a:schemeClr val="accent1"/>
              </a:buClr>
              <a:buFont typeface="Arial" panose="020B0604020202020204" pitchFamily="34" charset="0"/>
              <a:buChar char="•"/>
            </a:pPr>
            <a:endParaRPr lang="en-US" sz="2400" dirty="0"/>
          </a:p>
        </p:txBody>
      </p:sp>
      <p:sp>
        <p:nvSpPr>
          <p:cNvPr id="3" name="TextBox 2"/>
          <p:cNvSpPr txBox="1"/>
          <p:nvPr/>
        </p:nvSpPr>
        <p:spPr>
          <a:xfrm>
            <a:off x="4812145" y="452582"/>
            <a:ext cx="6077528" cy="5909310"/>
          </a:xfrm>
          <a:prstGeom prst="rect">
            <a:avLst/>
          </a:prstGeom>
          <a:noFill/>
        </p:spPr>
        <p:txBody>
          <a:bodyPr wrap="square" rtlCol="0">
            <a:spAutoFit/>
          </a:bodyPr>
          <a:lstStyle/>
          <a:p>
            <a:pPr marL="285750" indent="-285750">
              <a:buFont typeface="Arial" panose="020B0604020202020204" pitchFamily="34" charset="0"/>
              <a:buChar char="•"/>
            </a:pPr>
            <a:r>
              <a:rPr lang="en-IN" sz="2000" b="1" dirty="0"/>
              <a:t>Finding Optimal k</a:t>
            </a:r>
          </a:p>
          <a:p>
            <a:endParaRPr lang="en-IN" sz="2000" dirty="0"/>
          </a:p>
          <a:p>
            <a:r>
              <a:rPr lang="en-IN" sz="2000" dirty="0"/>
              <a:t>Using </a:t>
            </a:r>
            <a:r>
              <a:rPr lang="en-IN" dirty="0"/>
              <a:t>rule of thumb, the square root of the size of the reference set 15.91~16 </a:t>
            </a:r>
          </a:p>
          <a:p>
            <a:r>
              <a:rPr lang="en-IN" dirty="0"/>
              <a:t>So we take the value of k from 3 up to 19, incrementing by 2 using </a:t>
            </a:r>
            <a:r>
              <a:rPr lang="en-IN" dirty="0" err="1"/>
              <a:t>seq</a:t>
            </a:r>
            <a:r>
              <a:rPr lang="en-IN" dirty="0"/>
              <a:t> function</a:t>
            </a:r>
          </a:p>
          <a:p>
            <a:endParaRPr lang="en-IN" sz="1600" dirty="0"/>
          </a:p>
          <a:p>
            <a:r>
              <a:rPr lang="en-IN" dirty="0"/>
              <a:t>Optimal set of variables- Taking sets of variables starting from 3 up to 29, incrementing by 2 using </a:t>
            </a:r>
            <a:r>
              <a:rPr lang="en-IN" dirty="0" err="1"/>
              <a:t>seq</a:t>
            </a:r>
            <a:endParaRPr lang="en-IN" dirty="0"/>
          </a:p>
          <a:p>
            <a:endParaRPr lang="en-IN" sz="1600" dirty="0"/>
          </a:p>
          <a:p>
            <a:endParaRPr lang="en-IN" sz="2000" b="1" dirty="0"/>
          </a:p>
          <a:p>
            <a:pPr marL="285750" indent="-285750">
              <a:buFont typeface="Arial" panose="020B0604020202020204" pitchFamily="34" charset="0"/>
              <a:buChar char="•"/>
            </a:pPr>
            <a:r>
              <a:rPr lang="en-IN" sz="2000" b="1" dirty="0"/>
              <a:t>Getting</a:t>
            </a:r>
            <a:r>
              <a:rPr lang="en-IN" sz="2400" b="1" dirty="0"/>
              <a:t> </a:t>
            </a:r>
            <a:r>
              <a:rPr lang="en-IN" sz="2000" b="1" dirty="0"/>
              <a:t>performance stats</a:t>
            </a:r>
          </a:p>
          <a:p>
            <a:endParaRPr lang="en-IN" sz="2000" b="1" dirty="0"/>
          </a:p>
          <a:p>
            <a:r>
              <a:rPr lang="en-IN" dirty="0"/>
              <a:t>For all combinations (</a:t>
            </a:r>
            <a:r>
              <a:rPr lang="en-IN" dirty="0" err="1"/>
              <a:t>n,m</a:t>
            </a:r>
            <a:r>
              <a:rPr lang="en-IN" dirty="0"/>
              <a:t>) of variable numbers and values of k, we subset the </a:t>
            </a:r>
            <a:r>
              <a:rPr lang="en-IN" dirty="0" err="1"/>
              <a:t>data.frame</a:t>
            </a:r>
            <a:r>
              <a:rPr lang="en-IN" dirty="0"/>
              <a:t> to the records with </a:t>
            </a:r>
            <a:r>
              <a:rPr lang="en-IN" dirty="0" err="1"/>
              <a:t>var_num</a:t>
            </a:r>
            <a:r>
              <a:rPr lang="en-IN" dirty="0"/>
              <a:t> = n and k=m. </a:t>
            </a:r>
          </a:p>
          <a:p>
            <a:endParaRPr lang="en-IN" dirty="0"/>
          </a:p>
          <a:p>
            <a:r>
              <a:rPr lang="en-IN" dirty="0"/>
              <a:t>Then we compute the mean of the error variable over these records using "</a:t>
            </a:r>
            <a:r>
              <a:rPr lang="en-IN" dirty="0" err="1"/>
              <a:t>ddply</a:t>
            </a:r>
            <a:r>
              <a:rPr lang="en-IN" dirty="0"/>
              <a:t>"</a:t>
            </a:r>
          </a:p>
          <a:p>
            <a:r>
              <a:rPr lang="en-IN" sz="2400" b="1" dirty="0"/>
              <a:t> </a:t>
            </a: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561439188"/>
      </p:ext>
    </p:extLst>
  </p:cSld>
  <p:clrMapOvr>
    <a:masterClrMapping/>
  </p:clrMapOvr>
  <mc:AlternateContent xmlns:mc="http://schemas.openxmlformats.org/markup-compatibility/2006" xmlns:p14="http://schemas.microsoft.com/office/powerpoint/2010/main">
    <mc:Choice Requires="p14">
      <p:transition spd="slow" p14:dur="2000" advTm="95183"/>
    </mc:Choice>
    <mc:Fallback xmlns="">
      <p:transition spd="slow" advTm="95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nodePh="1">
                                  <p:stCondLst>
                                    <p:cond delay="0"/>
                                  </p:stCondLst>
                                  <p:endCondLst>
                                    <p:cond evt="begin" delay="0">
                                      <p:tn val="9"/>
                                    </p:cond>
                                  </p:endCondLst>
                                  <p:childTnLst>
                                    <p:set>
                                      <p:cBhvr>
                                        <p:cTn id="10" dur="1" fill="hold">
                                          <p:stCondLst>
                                            <p:cond delay="0"/>
                                          </p:stCondLst>
                                        </p:cTn>
                                        <p:tgtEl>
                                          <p:spTgt spid="30">
                                            <p:txEl>
                                              <p:pRg st="0" end="0"/>
                                            </p:txEl>
                                          </p:spTgt>
                                        </p:tgtEl>
                                        <p:attrNameLst>
                                          <p:attrName>style.visibility</p:attrName>
                                        </p:attrNameLst>
                                      </p:cBhvr>
                                      <p:to>
                                        <p:strVal val="visible"/>
                                      </p:to>
                                    </p:set>
                                    <p:animEffect transition="in" filter="fade">
                                      <p:cBhvr>
                                        <p:cTn id="11" dur="500"/>
                                        <p:tgtEl>
                                          <p:spTgt spid="3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92857" showWhenStopped="0">
                <p:cTn id="12" fill="hold" display="0">
                  <p:stCondLst>
                    <p:cond delay="indefinite"/>
                  </p:stCondLst>
                  <p:endCondLst>
                    <p:cond evt="onStopAudio" delay="0">
                      <p:tgtEl>
                        <p:sldTgt/>
                      </p:tgtEl>
                    </p:cond>
                  </p:endCondLst>
                </p:cTn>
                <p:tgtEl>
                  <p:spTgt spid="7"/>
                </p:tgtEl>
              </p:cMediaNode>
            </p:audio>
          </p:childTnLst>
        </p:cTn>
      </p:par>
    </p:tnLst>
    <p:bldLst>
      <p:bldP spid="30"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BA3D8AB-075F-4BA0-86FD-E58CCD85B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93C1483F-490E-4C8A-8765-1F8AF0C67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0"/>
            <a:ext cx="3736189" cy="6858000"/>
          </a:xfrm>
          <a:prstGeom prst="rect">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94AB1A-C4AA-43A8-8669-A476ACDF838A}"/>
              </a:ext>
            </a:extLst>
          </p:cNvPr>
          <p:cNvSpPr>
            <a:spLocks noGrp="1"/>
          </p:cNvSpPr>
          <p:nvPr>
            <p:ph type="title"/>
          </p:nvPr>
        </p:nvSpPr>
        <p:spPr>
          <a:xfrm>
            <a:off x="965198" y="643466"/>
            <a:ext cx="3092718" cy="5528734"/>
          </a:xfrm>
          <a:noFill/>
        </p:spPr>
        <p:txBody>
          <a:bodyPr vert="horz" lIns="91440" tIns="45720" rIns="91440" bIns="45720" rtlCol="0" anchor="t">
            <a:normAutofit/>
          </a:bodyPr>
          <a:lstStyle/>
          <a:p>
            <a:r>
              <a:rPr lang="en-US" sz="2800" dirty="0">
                <a:solidFill>
                  <a:srgbClr val="FFFFFF"/>
                </a:solidFill>
              </a:rPr>
              <a:t>Steps in Cross Validation(contd.)</a:t>
            </a:r>
          </a:p>
        </p:txBody>
      </p:sp>
      <p:sp>
        <p:nvSpPr>
          <p:cNvPr id="12" name="Rectangle 11">
            <a:extLst>
              <a:ext uri="{FF2B5EF4-FFF2-40B4-BE49-F238E27FC236}">
                <a16:creationId xmlns:a16="http://schemas.microsoft.com/office/drawing/2014/main" id="{33801627-6861-4EA9-BE98-E0CE33A894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3466" cy="6858000"/>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0249BF42-D05C-4553-9417-7B8695759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9654" y="0"/>
            <a:ext cx="691318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15077CA-590C-40B3-8E6D-29CA57A48BFC}"/>
              </a:ext>
            </a:extLst>
          </p:cNvPr>
          <p:cNvSpPr txBox="1"/>
          <p:nvPr/>
        </p:nvSpPr>
        <p:spPr>
          <a:xfrm>
            <a:off x="4701386" y="504921"/>
            <a:ext cx="5947985" cy="5571067"/>
          </a:xfrm>
          <a:prstGeom prst="rect">
            <a:avLst/>
          </a:prstGeom>
        </p:spPr>
        <p:txBody>
          <a:bodyPr vert="horz" lIns="91440" tIns="45720" rIns="91440" bIns="45720" rtlCol="0">
            <a:normAutofit/>
          </a:bodyPr>
          <a:lstStyle/>
          <a:p>
            <a:pPr marL="285750" indent="-182880" defTabSz="914400">
              <a:lnSpc>
                <a:spcPct val="90000"/>
              </a:lnSpc>
              <a:spcAft>
                <a:spcPts val="600"/>
              </a:spcAft>
              <a:buClr>
                <a:schemeClr val="accent1"/>
              </a:buClr>
              <a:buFont typeface="Arial" panose="020B0604020202020204" pitchFamily="34" charset="0"/>
              <a:buChar char="•"/>
            </a:pPr>
            <a:r>
              <a:rPr lang="en-US" sz="2000" b="1" dirty="0"/>
              <a:t>Survey of Parameter Performance</a:t>
            </a:r>
          </a:p>
          <a:p>
            <a:pPr marL="285750" indent="-182880" defTabSz="914400">
              <a:lnSpc>
                <a:spcPct val="90000"/>
              </a:lnSpc>
              <a:spcAft>
                <a:spcPts val="600"/>
              </a:spcAft>
              <a:buClr>
                <a:schemeClr val="accent1"/>
              </a:buClr>
              <a:buFont typeface="Arial" panose="020B0604020202020204" pitchFamily="34" charset="0"/>
              <a:buChar char="•"/>
            </a:pPr>
            <a:endParaRPr lang="en-US" sz="2000" b="1" dirty="0"/>
          </a:p>
          <a:p>
            <a:pPr marL="102870" defTabSz="914400">
              <a:lnSpc>
                <a:spcPct val="90000"/>
              </a:lnSpc>
              <a:spcAft>
                <a:spcPts val="600"/>
              </a:spcAft>
              <a:buClr>
                <a:schemeClr val="accent1"/>
              </a:buClr>
            </a:pPr>
            <a:r>
              <a:rPr lang="en-IN" dirty="0"/>
              <a:t>We check the mean error value for k in(3,5,7,9,11,13,15,17,19) taking different number of variables (17,19,21,25,27).</a:t>
            </a:r>
          </a:p>
          <a:p>
            <a:pPr marL="102870" defTabSz="914400">
              <a:lnSpc>
                <a:spcPct val="90000"/>
              </a:lnSpc>
              <a:spcAft>
                <a:spcPts val="600"/>
              </a:spcAft>
              <a:buClr>
                <a:schemeClr val="accent1"/>
              </a:buClr>
            </a:pPr>
            <a:endParaRPr lang="en-IN" dirty="0"/>
          </a:p>
          <a:p>
            <a:pPr marL="102870" defTabSz="914400">
              <a:lnSpc>
                <a:spcPct val="90000"/>
              </a:lnSpc>
              <a:spcAft>
                <a:spcPts val="600"/>
              </a:spcAft>
              <a:buClr>
                <a:schemeClr val="accent1"/>
              </a:buClr>
            </a:pPr>
            <a:r>
              <a:rPr lang="en-IN" dirty="0"/>
              <a:t>It looks like 21 variables and more with a low k works best</a:t>
            </a:r>
            <a:endParaRPr lang="en-US" sz="2000" b="1" dirty="0"/>
          </a:p>
          <a:p>
            <a:pPr marL="102870" defTabSz="914400">
              <a:lnSpc>
                <a:spcPct val="90000"/>
              </a:lnSpc>
              <a:spcAft>
                <a:spcPts val="600"/>
              </a:spcAft>
              <a:buClr>
                <a:schemeClr val="accent1"/>
              </a:buClr>
            </a:pPr>
            <a:endParaRPr lang="en-US" sz="2000" b="1" dirty="0"/>
          </a:p>
          <a:p>
            <a:pPr marL="285750" indent="-182880" defTabSz="914400">
              <a:lnSpc>
                <a:spcPct val="90000"/>
              </a:lnSpc>
              <a:spcAft>
                <a:spcPts val="600"/>
              </a:spcAft>
              <a:buClr>
                <a:schemeClr val="accent1"/>
              </a:buClr>
              <a:buFont typeface="Arial" panose="020B0604020202020204" pitchFamily="34" charset="0"/>
              <a:buChar char="•"/>
            </a:pPr>
            <a:r>
              <a:rPr lang="en-US" sz="2000" b="1" dirty="0"/>
              <a:t>Validation of Final Test</a:t>
            </a:r>
          </a:p>
          <a:p>
            <a:pPr marL="102870" defTabSz="914400">
              <a:lnSpc>
                <a:spcPct val="90000"/>
              </a:lnSpc>
              <a:spcAft>
                <a:spcPts val="600"/>
              </a:spcAft>
              <a:buClr>
                <a:schemeClr val="accent1"/>
              </a:buClr>
            </a:pPr>
            <a:endParaRPr lang="en-US" sz="2000" b="1" dirty="0"/>
          </a:p>
          <a:p>
            <a:pPr marL="102870" defTabSz="914400">
              <a:lnSpc>
                <a:spcPct val="90000"/>
              </a:lnSpc>
              <a:spcAft>
                <a:spcPts val="600"/>
              </a:spcAft>
              <a:buClr>
                <a:schemeClr val="accent1"/>
              </a:buClr>
            </a:pPr>
            <a:r>
              <a:rPr lang="en-IN" dirty="0"/>
              <a:t>We Compute the error in validation set using the training set as a reference.</a:t>
            </a:r>
          </a:p>
          <a:p>
            <a:pPr marL="102870" defTabSz="914400">
              <a:lnSpc>
                <a:spcPct val="90000"/>
              </a:lnSpc>
              <a:spcAft>
                <a:spcPts val="600"/>
              </a:spcAft>
              <a:buClr>
                <a:schemeClr val="accent1"/>
              </a:buClr>
            </a:pPr>
            <a:endParaRPr lang="en-IN" dirty="0"/>
          </a:p>
          <a:p>
            <a:pPr marL="102870" defTabSz="914400">
              <a:lnSpc>
                <a:spcPct val="90000"/>
              </a:lnSpc>
              <a:spcAft>
                <a:spcPts val="600"/>
              </a:spcAft>
              <a:buClr>
                <a:schemeClr val="accent1"/>
              </a:buClr>
            </a:pPr>
            <a:r>
              <a:rPr lang="en-IN" dirty="0"/>
              <a:t>Validation error was computed to be 0.04233 which means it is comparatively a very good output than rule of thumb.</a:t>
            </a:r>
          </a:p>
          <a:p>
            <a:pPr marL="102870" defTabSz="914400">
              <a:lnSpc>
                <a:spcPct val="90000"/>
              </a:lnSpc>
              <a:spcAft>
                <a:spcPts val="600"/>
              </a:spcAft>
              <a:buClr>
                <a:schemeClr val="accent1"/>
              </a:buClr>
            </a:pPr>
            <a:endParaRPr lang="en-IN" sz="2000" b="1" dirty="0"/>
          </a:p>
          <a:p>
            <a:pPr marL="102870" defTabSz="914400">
              <a:lnSpc>
                <a:spcPct val="90000"/>
              </a:lnSpc>
              <a:spcAft>
                <a:spcPts val="600"/>
              </a:spcAft>
              <a:buClr>
                <a:schemeClr val="accent1"/>
              </a:buClr>
            </a:pPr>
            <a:endParaRPr lang="en-US" sz="2000" b="1" dirty="0"/>
          </a:p>
        </p:txBody>
      </p:sp>
      <p:pic>
        <p:nvPicPr>
          <p:cNvPr id="6" name="Audio 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241880461"/>
      </p:ext>
    </p:extLst>
  </p:cSld>
  <p:clrMapOvr>
    <a:masterClrMapping/>
  </p:clrMapOvr>
  <mc:AlternateContent xmlns:mc="http://schemas.openxmlformats.org/markup-compatibility/2006" xmlns:p14="http://schemas.microsoft.com/office/powerpoint/2010/main">
    <mc:Choice Requires="p14">
      <p:transition spd="slow" p14:dur="2000" advTm="71572"/>
    </mc:Choice>
    <mc:Fallback xmlns="">
      <p:transition spd="slow" advTm="71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fade">
                                      <p:cBhvr>
                                        <p:cTn id="31" dur="500"/>
                                        <p:tgtEl>
                                          <p:spTgt spid="3">
                                            <p:txEl>
                                              <p:pRg st="8" end="8"/>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6"/>
                </p:tgtEl>
              </p:cMediaNode>
            </p:audio>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BA3D8AB-075F-4BA0-86FD-E58CCD85B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93C1483F-490E-4C8A-8765-1F8AF0C67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0"/>
            <a:ext cx="3736189" cy="6858000"/>
          </a:xfrm>
          <a:prstGeom prst="rect">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4756B4-EDEE-4519-8F54-89E3C7A44E9D}"/>
              </a:ext>
            </a:extLst>
          </p:cNvPr>
          <p:cNvSpPr>
            <a:spLocks noGrp="1"/>
          </p:cNvSpPr>
          <p:nvPr>
            <p:ph type="title"/>
          </p:nvPr>
        </p:nvSpPr>
        <p:spPr>
          <a:xfrm>
            <a:off x="965198" y="643466"/>
            <a:ext cx="3092718" cy="5528734"/>
          </a:xfrm>
          <a:noFill/>
        </p:spPr>
        <p:txBody>
          <a:bodyPr vert="horz" lIns="91440" tIns="45720" rIns="91440" bIns="45720" rtlCol="0" anchor="t">
            <a:normAutofit/>
          </a:bodyPr>
          <a:lstStyle/>
          <a:p>
            <a:pPr marL="571500" indent="-571500"/>
            <a:r>
              <a:rPr lang="en-US" sz="2800" dirty="0">
                <a:solidFill>
                  <a:srgbClr val="FFFFFF"/>
                </a:solidFill>
              </a:rPr>
              <a:t>Conclusion</a:t>
            </a:r>
          </a:p>
        </p:txBody>
      </p:sp>
      <p:sp>
        <p:nvSpPr>
          <p:cNvPr id="12" name="Rectangle 11">
            <a:extLst>
              <a:ext uri="{FF2B5EF4-FFF2-40B4-BE49-F238E27FC236}">
                <a16:creationId xmlns:a16="http://schemas.microsoft.com/office/drawing/2014/main" id="{33801627-6861-4EA9-BE98-E0CE33A894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3466" cy="6858000"/>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0249BF42-D05C-4553-9417-7B8695759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9654" y="0"/>
            <a:ext cx="691318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
            <a:extLst>
              <a:ext uri="{FF2B5EF4-FFF2-40B4-BE49-F238E27FC236}">
                <a16:creationId xmlns:a16="http://schemas.microsoft.com/office/drawing/2014/main" id="{DA97494E-9DDD-4C17-8114-B2F186EA42B7}"/>
              </a:ext>
            </a:extLst>
          </p:cNvPr>
          <p:cNvSpPr txBox="1"/>
          <p:nvPr/>
        </p:nvSpPr>
        <p:spPr>
          <a:xfrm>
            <a:off x="4701385" y="643466"/>
            <a:ext cx="5947985" cy="5571067"/>
          </a:xfrm>
          <a:prstGeom prst="rect">
            <a:avLst/>
          </a:prstGeom>
        </p:spPr>
        <p:txBody>
          <a:bodyPr vert="horz" lIns="91440" tIns="45720" rIns="91440" bIns="45720" rtlCol="0">
            <a:normAutofit/>
          </a:bodyPr>
          <a:lstStyle/>
          <a:p>
            <a:pPr marL="285750" indent="-182880" defTabSz="914400">
              <a:spcAft>
                <a:spcPts val="600"/>
              </a:spcAft>
              <a:buClr>
                <a:schemeClr val="accent1"/>
              </a:buClr>
              <a:buFont typeface="Arial" panose="020B0604020202020204" pitchFamily="34" charset="0"/>
              <a:buChar char="•"/>
            </a:pPr>
            <a:r>
              <a:rPr lang="en-IN" sz="2400" dirty="0"/>
              <a:t>With the application of </a:t>
            </a:r>
            <a:r>
              <a:rPr lang="en-IN" sz="2400" dirty="0" err="1"/>
              <a:t>kNN</a:t>
            </a:r>
            <a:r>
              <a:rPr lang="en-IN" sz="2400" dirty="0"/>
              <a:t> Classification and Monte Carlo Cross validation on Wisconsin breast cancer data we were able to select the variables which would most accurately predict </a:t>
            </a:r>
            <a:r>
              <a:rPr lang="en-IN" sz="2400"/>
              <a:t>the cancer cells </a:t>
            </a:r>
            <a:r>
              <a:rPr lang="en-IN" sz="2400" dirty="0"/>
              <a:t>to be Benign or Malignant</a:t>
            </a:r>
          </a:p>
        </p:txBody>
      </p:sp>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442675235"/>
      </p:ext>
    </p:extLst>
  </p:cSld>
  <p:clrMapOvr>
    <a:masterClrMapping/>
  </p:clrMapOvr>
  <mc:AlternateContent xmlns:mc="http://schemas.openxmlformats.org/markup-compatibility/2006" xmlns:p14="http://schemas.microsoft.com/office/powerpoint/2010/main">
    <mc:Choice Requires="p14">
      <p:transition spd="slow" p14:dur="2000" advTm="22575"/>
    </mc:Choice>
    <mc:Fallback xmlns="">
      <p:transition spd="slow" advTm="22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1">
                                            <p:txEl>
                                              <p:pRg st="0" end="0"/>
                                            </p:txEl>
                                          </p:spTgt>
                                        </p:tgtEl>
                                        <p:attrNameLst>
                                          <p:attrName>style.visibility</p:attrName>
                                        </p:attrNameLst>
                                      </p:cBhvr>
                                      <p:to>
                                        <p:strVal val="visible"/>
                                      </p:to>
                                    </p:set>
                                    <p:animEffect transition="in" filter="fade">
                                      <p:cBhvr>
                                        <p:cTn id="11"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5"/>
                </p:tgtEl>
              </p:cMediaNode>
            </p:audio>
          </p:childTnLst>
        </p:cTn>
      </p:par>
    </p:tnLst>
    <p:bldLst>
      <p:bldP spid="21"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BA3D8AB-075F-4BA0-86FD-E58CCD85B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93C1483F-490E-4C8A-8765-1F8AF0C67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0"/>
            <a:ext cx="3736189" cy="6858000"/>
          </a:xfrm>
          <a:prstGeom prst="rect">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3801627-6861-4EA9-BE98-E0CE33A894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3466" cy="6858000"/>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0249BF42-D05C-4553-9417-7B8695759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9654" y="0"/>
            <a:ext cx="691318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3F7E3E3-AC14-460D-9438-212ED6B1381D}"/>
              </a:ext>
            </a:extLst>
          </p:cNvPr>
          <p:cNvSpPr txBox="1"/>
          <p:nvPr/>
        </p:nvSpPr>
        <p:spPr>
          <a:xfrm>
            <a:off x="4701385" y="643466"/>
            <a:ext cx="5947985" cy="5571067"/>
          </a:xfrm>
          <a:prstGeom prst="rect">
            <a:avLst/>
          </a:prstGeom>
        </p:spPr>
        <p:txBody>
          <a:bodyPr vert="horz" lIns="91440" tIns="45720" rIns="91440" bIns="45720" rtlCol="0">
            <a:normAutofit/>
          </a:bodyPr>
          <a:lstStyle/>
          <a:p>
            <a:pPr indent="-182880" defTabSz="914400">
              <a:spcAft>
                <a:spcPts val="600"/>
              </a:spcAft>
              <a:buClr>
                <a:schemeClr val="accent1"/>
              </a:buClr>
            </a:pPr>
            <a:r>
              <a:rPr lang="en-US" sz="2400" dirty="0"/>
              <a:t>By</a:t>
            </a:r>
          </a:p>
          <a:p>
            <a:pPr indent="-182880" defTabSz="914400">
              <a:spcAft>
                <a:spcPts val="600"/>
              </a:spcAft>
              <a:buClr>
                <a:schemeClr val="accent1"/>
              </a:buClr>
            </a:pPr>
            <a:r>
              <a:rPr lang="en-US" sz="2400" dirty="0"/>
              <a:t>Ruchi </a:t>
            </a:r>
            <a:r>
              <a:rPr lang="en-US" sz="2400" dirty="0" err="1"/>
              <a:t>Moondra</a:t>
            </a:r>
            <a:endParaRPr lang="en-US" sz="2400" dirty="0"/>
          </a:p>
          <a:p>
            <a:pPr indent="-182880" defTabSz="914400">
              <a:spcAft>
                <a:spcPts val="600"/>
              </a:spcAft>
              <a:buClr>
                <a:schemeClr val="accent1"/>
              </a:buClr>
            </a:pPr>
            <a:r>
              <a:rPr lang="en-US" sz="2400" dirty="0"/>
              <a:t>Pranab Singh</a:t>
            </a:r>
          </a:p>
          <a:p>
            <a:pPr indent="-182880" defTabSz="914400">
              <a:spcAft>
                <a:spcPts val="600"/>
              </a:spcAft>
              <a:buClr>
                <a:schemeClr val="accent1"/>
              </a:buClr>
            </a:pPr>
            <a:r>
              <a:rPr lang="en-US" sz="2400" dirty="0"/>
              <a:t>Piyush Patel</a:t>
            </a:r>
          </a:p>
          <a:p>
            <a:pPr indent="-182880" defTabSz="914400">
              <a:spcAft>
                <a:spcPts val="600"/>
              </a:spcAft>
              <a:buClr>
                <a:schemeClr val="accent1"/>
              </a:buClr>
            </a:pPr>
            <a:r>
              <a:rPr lang="en-US" sz="2400" dirty="0"/>
              <a:t>Pranav </a:t>
            </a:r>
            <a:r>
              <a:rPr lang="en-US" sz="2400" dirty="0" err="1"/>
              <a:t>Pawaskar</a:t>
            </a:r>
            <a:endParaRPr lang="en-US" sz="2400" dirty="0"/>
          </a:p>
        </p:txBody>
      </p:sp>
    </p:spTree>
    <p:extLst>
      <p:ext uri="{BB962C8B-B14F-4D97-AF65-F5344CB8AC3E}">
        <p14:creationId xmlns:p14="http://schemas.microsoft.com/office/powerpoint/2010/main" val="3171205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5E89B-A251-47B7-AC39-91417F85D732}"/>
              </a:ext>
            </a:extLst>
          </p:cNvPr>
          <p:cNvSpPr>
            <a:spLocks noGrp="1"/>
          </p:cNvSpPr>
          <p:nvPr>
            <p:ph type="title"/>
          </p:nvPr>
        </p:nvSpPr>
        <p:spPr>
          <a:xfrm>
            <a:off x="843378" y="506027"/>
            <a:ext cx="9960213" cy="540686"/>
          </a:xfrm>
          <a:solidFill>
            <a:schemeClr val="bg1">
              <a:lumMod val="75000"/>
            </a:schemeClr>
          </a:solidFill>
        </p:spPr>
        <p:txBody>
          <a:bodyPr>
            <a:normAutofit fontScale="90000"/>
          </a:bodyPr>
          <a:lstStyle/>
          <a:p>
            <a:pPr>
              <a:lnSpc>
                <a:spcPct val="150000"/>
              </a:lnSpc>
            </a:pPr>
            <a:r>
              <a:rPr lang="en-US" sz="2400" dirty="0"/>
              <a:t>Objective</a:t>
            </a:r>
          </a:p>
        </p:txBody>
      </p:sp>
      <p:sp>
        <p:nvSpPr>
          <p:cNvPr id="6" name="TextBox 5">
            <a:extLst>
              <a:ext uri="{FF2B5EF4-FFF2-40B4-BE49-F238E27FC236}">
                <a16:creationId xmlns:a16="http://schemas.microsoft.com/office/drawing/2014/main" id="{779EF7C2-060E-4613-9FE6-77DD4F9287A4}"/>
              </a:ext>
            </a:extLst>
          </p:cNvPr>
          <p:cNvSpPr txBox="1"/>
          <p:nvPr/>
        </p:nvSpPr>
        <p:spPr>
          <a:xfrm>
            <a:off x="829794" y="1046713"/>
            <a:ext cx="9987379" cy="212468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500" dirty="0"/>
              <a:t>To classify a cancerous cell is “Benign” or “Malignant” based on the size of its nuclei.</a:t>
            </a:r>
          </a:p>
          <a:p>
            <a:pPr marL="285750" indent="-285750" algn="just">
              <a:lnSpc>
                <a:spcPct val="150000"/>
              </a:lnSpc>
              <a:buFont typeface="Arial" panose="020B0604020202020204" pitchFamily="34" charset="0"/>
              <a:buChar char="•"/>
            </a:pPr>
            <a:r>
              <a:rPr lang="en-US" sz="1500" dirty="0"/>
              <a:t>We train a model based on our dataset which contains data of 569 cancerous tumors, classified as benign or malignant.</a:t>
            </a:r>
          </a:p>
          <a:p>
            <a:pPr marL="285750" indent="-285750" algn="just">
              <a:lnSpc>
                <a:spcPct val="150000"/>
              </a:lnSpc>
              <a:buFont typeface="Arial" panose="020B0604020202020204" pitchFamily="34" charset="0"/>
              <a:buChar char="•"/>
            </a:pPr>
            <a:r>
              <a:rPr lang="en-US" sz="1500" dirty="0"/>
              <a:t>We decide which variables has the most effect on classifying the cancer as Benign or Malignant, so if a new patient data comes in, then we can predict if the cancer is benign or malignant by looking at those few variables.</a:t>
            </a:r>
          </a:p>
        </p:txBody>
      </p:sp>
      <p:sp>
        <p:nvSpPr>
          <p:cNvPr id="11" name="Content Placeholder 2">
            <a:extLst>
              <a:ext uri="{FF2B5EF4-FFF2-40B4-BE49-F238E27FC236}">
                <a16:creationId xmlns:a16="http://schemas.microsoft.com/office/drawing/2014/main" id="{C4CFCB22-ADFB-4134-AB88-B71D0BE2A03A}"/>
              </a:ext>
            </a:extLst>
          </p:cNvPr>
          <p:cNvSpPr>
            <a:spLocks noGrp="1"/>
          </p:cNvSpPr>
          <p:nvPr>
            <p:ph idx="1"/>
          </p:nvPr>
        </p:nvSpPr>
        <p:spPr>
          <a:xfrm>
            <a:off x="843378" y="3901735"/>
            <a:ext cx="9960213" cy="2592280"/>
          </a:xfrm>
        </p:spPr>
        <p:txBody>
          <a:bodyPr>
            <a:noAutofit/>
          </a:bodyPr>
          <a:lstStyle/>
          <a:p>
            <a:pPr algn="just">
              <a:lnSpc>
                <a:spcPct val="150000"/>
              </a:lnSpc>
            </a:pPr>
            <a:r>
              <a:rPr lang="en-US" sz="1500" dirty="0"/>
              <a:t>The first feature is an ID number, the second is the cancer diagnosis, and 30 are numeric-valued laboratory measurements.</a:t>
            </a:r>
          </a:p>
          <a:p>
            <a:pPr algn="just">
              <a:lnSpc>
                <a:spcPct val="150000"/>
              </a:lnSpc>
            </a:pPr>
            <a:r>
              <a:rPr lang="en-US" sz="1500" dirty="0"/>
              <a:t>Our hypothesis is that cancerous tissues have larger nuclei. </a:t>
            </a:r>
          </a:p>
          <a:p>
            <a:pPr algn="just">
              <a:lnSpc>
                <a:spcPct val="150000"/>
              </a:lnSpc>
            </a:pPr>
            <a:r>
              <a:rPr lang="en-US" sz="1500" dirty="0"/>
              <a:t>We will test our hypothesis by implementing kNN algorithm on the Wisconsin Breast Cancer data in R.</a:t>
            </a:r>
          </a:p>
          <a:p>
            <a:pPr algn="just">
              <a:lnSpc>
                <a:spcPct val="150000"/>
              </a:lnSpc>
            </a:pPr>
            <a:r>
              <a:rPr lang="en-US" sz="1500" dirty="0"/>
              <a:t>We also check for different values of ‘k’ where k is no of classes to be included to support our hypothesis.</a:t>
            </a:r>
          </a:p>
        </p:txBody>
      </p:sp>
      <p:sp>
        <p:nvSpPr>
          <p:cNvPr id="12" name="TextBox 11">
            <a:extLst>
              <a:ext uri="{FF2B5EF4-FFF2-40B4-BE49-F238E27FC236}">
                <a16:creationId xmlns:a16="http://schemas.microsoft.com/office/drawing/2014/main" id="{5A891230-3939-4B66-8881-2B74FC664E0E}"/>
              </a:ext>
            </a:extLst>
          </p:cNvPr>
          <p:cNvSpPr txBox="1"/>
          <p:nvPr/>
        </p:nvSpPr>
        <p:spPr>
          <a:xfrm>
            <a:off x="829794" y="3481250"/>
            <a:ext cx="9960213" cy="461665"/>
          </a:xfrm>
          <a:prstGeom prst="rect">
            <a:avLst/>
          </a:prstGeom>
          <a:solidFill>
            <a:schemeClr val="bg1">
              <a:lumMod val="75000"/>
            </a:schemeClr>
          </a:solidFill>
        </p:spPr>
        <p:txBody>
          <a:bodyPr wrap="square" rtlCol="0">
            <a:spAutoFit/>
          </a:bodyPr>
          <a:lstStyle/>
          <a:p>
            <a:r>
              <a:rPr lang="en-US" sz="2400" dirty="0"/>
              <a:t>Procedure</a:t>
            </a:r>
          </a:p>
        </p:txBody>
      </p:sp>
      <p:pic>
        <p:nvPicPr>
          <p:cNvPr id="9" name="Audio 8">
            <a:hlinkClick r:id="" action="ppaction://media"/>
            <a:extLst>
              <a:ext uri="{FF2B5EF4-FFF2-40B4-BE49-F238E27FC236}">
                <a16:creationId xmlns:a16="http://schemas.microsoft.com/office/drawing/2014/main" id="{9C2FB6FE-ACBD-4E51-88F1-58A8A3E54ABD}"/>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2261151063"/>
      </p:ext>
    </p:extLst>
  </p:cSld>
  <p:clrMapOvr>
    <a:masterClrMapping/>
  </p:clrMapOvr>
  <mc:AlternateContent xmlns:mc="http://schemas.openxmlformats.org/markup-compatibility/2006" xmlns:p14="http://schemas.microsoft.com/office/powerpoint/2010/main">
    <mc:Choice Requires="p14">
      <p:transition spd="slow" p14:dur="2000" advTm="37450"/>
    </mc:Choice>
    <mc:Fallback xmlns="">
      <p:transition spd="slow" advTm="374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1">
                                            <p:txEl>
                                              <p:pRg st="0" end="0"/>
                                            </p:txEl>
                                          </p:spTgt>
                                        </p:tgtEl>
                                        <p:attrNameLst>
                                          <p:attrName>style.visibility</p:attrName>
                                        </p:attrNameLst>
                                      </p:cBhvr>
                                      <p:to>
                                        <p:strVal val="visible"/>
                                      </p:to>
                                    </p:set>
                                    <p:animEffect transition="in" filter="fade">
                                      <p:cBhvr>
                                        <p:cTn id="21" dur="500"/>
                                        <p:tgtEl>
                                          <p:spTgt spid="11">
                                            <p:txEl>
                                              <p:pRg st="0" end="0"/>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1">
                                            <p:txEl>
                                              <p:pRg st="1" end="1"/>
                                            </p:txEl>
                                          </p:spTgt>
                                        </p:tgtEl>
                                        <p:attrNameLst>
                                          <p:attrName>style.visibility</p:attrName>
                                        </p:attrNameLst>
                                      </p:cBhvr>
                                      <p:to>
                                        <p:strVal val="visible"/>
                                      </p:to>
                                    </p:set>
                                    <p:animEffect transition="in" filter="fade">
                                      <p:cBhvr>
                                        <p:cTn id="24" dur="500"/>
                                        <p:tgtEl>
                                          <p:spTgt spid="11">
                                            <p:txEl>
                                              <p:pRg st="1" end="1"/>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11">
                                            <p:txEl>
                                              <p:pRg st="2" end="2"/>
                                            </p:txEl>
                                          </p:spTgt>
                                        </p:tgtEl>
                                        <p:attrNameLst>
                                          <p:attrName>style.visibility</p:attrName>
                                        </p:attrNameLst>
                                      </p:cBhvr>
                                      <p:to>
                                        <p:strVal val="visible"/>
                                      </p:to>
                                    </p:set>
                                    <p:animEffect transition="in" filter="fade">
                                      <p:cBhvr>
                                        <p:cTn id="27" dur="500"/>
                                        <p:tgtEl>
                                          <p:spTgt spid="11">
                                            <p:txEl>
                                              <p:pRg st="2" end="2"/>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1">
                                            <p:txEl>
                                              <p:pRg st="3" end="3"/>
                                            </p:txEl>
                                          </p:spTgt>
                                        </p:tgtEl>
                                        <p:attrNameLst>
                                          <p:attrName>style.visibility</p:attrName>
                                        </p:attrNameLst>
                                      </p:cBhvr>
                                      <p:to>
                                        <p:strVal val="visible"/>
                                      </p:to>
                                    </p:set>
                                    <p:animEffect transition="in" filter="fade">
                                      <p:cBhvr>
                                        <p:cTn id="30" dur="500"/>
                                        <p:tgtEl>
                                          <p:spTgt spid="1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9"/>
                </p:tgtEl>
              </p:cMediaNode>
            </p:audio>
          </p:childTnLst>
        </p:cTn>
      </p:par>
    </p:tnLst>
    <p:bldLst>
      <p:bldP spid="6" grpId="0"/>
      <p:bldP spid="1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BBD55-B986-4916-A380-159CD0A36EDC}"/>
              </a:ext>
            </a:extLst>
          </p:cNvPr>
          <p:cNvSpPr>
            <a:spLocks noGrp="1"/>
          </p:cNvSpPr>
          <p:nvPr>
            <p:ph type="title"/>
          </p:nvPr>
        </p:nvSpPr>
        <p:spPr>
          <a:xfrm>
            <a:off x="838199" y="319596"/>
            <a:ext cx="10040113" cy="833576"/>
          </a:xfrm>
          <a:solidFill>
            <a:schemeClr val="bg1">
              <a:lumMod val="75000"/>
            </a:schemeClr>
          </a:solidFill>
        </p:spPr>
        <p:txBody>
          <a:bodyPr>
            <a:normAutofit/>
          </a:bodyPr>
          <a:lstStyle/>
          <a:p>
            <a:r>
              <a:rPr lang="en-US" dirty="0"/>
              <a:t>What is k-NN</a:t>
            </a:r>
          </a:p>
        </p:txBody>
      </p:sp>
      <p:sp>
        <p:nvSpPr>
          <p:cNvPr id="3" name="Content Placeholder 2">
            <a:extLst>
              <a:ext uri="{FF2B5EF4-FFF2-40B4-BE49-F238E27FC236}">
                <a16:creationId xmlns:a16="http://schemas.microsoft.com/office/drawing/2014/main" id="{51E0CD99-CB91-40C6-AEFC-609BD649F5BC}"/>
              </a:ext>
            </a:extLst>
          </p:cNvPr>
          <p:cNvSpPr>
            <a:spLocks noGrp="1"/>
          </p:cNvSpPr>
          <p:nvPr>
            <p:ph idx="1"/>
          </p:nvPr>
        </p:nvSpPr>
        <p:spPr>
          <a:xfrm>
            <a:off x="838200" y="1792347"/>
            <a:ext cx="10040112" cy="1325563"/>
          </a:xfrm>
        </p:spPr>
        <p:txBody>
          <a:bodyPr/>
          <a:lstStyle/>
          <a:p>
            <a:pPr marL="0" indent="0" algn="just">
              <a:buNone/>
            </a:pPr>
            <a:r>
              <a:rPr lang="en-US" b="1" dirty="0"/>
              <a:t>KNN</a:t>
            </a:r>
            <a:r>
              <a:rPr lang="en-US" dirty="0"/>
              <a:t> is a </a:t>
            </a:r>
            <a:r>
              <a:rPr lang="en-US" b="1" dirty="0"/>
              <a:t>Non-parametric, Lazy learning </a:t>
            </a:r>
            <a:r>
              <a:rPr lang="en-US" dirty="0"/>
              <a:t>algorithm. Its purpose is to use a database in which the data points are separated into several classes to predict the classification of a new sample point.</a:t>
            </a:r>
          </a:p>
        </p:txBody>
      </p:sp>
      <p:sp>
        <p:nvSpPr>
          <p:cNvPr id="6" name="TextBox 5">
            <a:extLst>
              <a:ext uri="{FF2B5EF4-FFF2-40B4-BE49-F238E27FC236}">
                <a16:creationId xmlns:a16="http://schemas.microsoft.com/office/drawing/2014/main" id="{D59B6FC3-4799-437B-A59E-842C4B2323B8}"/>
              </a:ext>
            </a:extLst>
          </p:cNvPr>
          <p:cNvSpPr txBox="1"/>
          <p:nvPr/>
        </p:nvSpPr>
        <p:spPr>
          <a:xfrm>
            <a:off x="838200" y="3286125"/>
            <a:ext cx="4799120" cy="1200329"/>
          </a:xfrm>
          <a:prstGeom prst="rect">
            <a:avLst/>
          </a:prstGeom>
          <a:noFill/>
        </p:spPr>
        <p:txBody>
          <a:bodyPr wrap="square" rtlCol="0">
            <a:spAutoFit/>
          </a:bodyPr>
          <a:lstStyle/>
          <a:p>
            <a:pPr algn="just"/>
            <a:r>
              <a:rPr lang="en-US" b="1" dirty="0"/>
              <a:t>				   </a:t>
            </a:r>
            <a:r>
              <a:rPr lang="en-US" dirty="0"/>
              <a:t>tests are also called distribution-free test because they don't assume that your data follow a specific distribution.</a:t>
            </a:r>
          </a:p>
        </p:txBody>
      </p:sp>
      <p:sp>
        <p:nvSpPr>
          <p:cNvPr id="7" name="TextBox 6">
            <a:extLst>
              <a:ext uri="{FF2B5EF4-FFF2-40B4-BE49-F238E27FC236}">
                <a16:creationId xmlns:a16="http://schemas.microsoft.com/office/drawing/2014/main" id="{66E0DB1D-E6C4-4B92-B3ED-E0870EDB80E6}"/>
              </a:ext>
            </a:extLst>
          </p:cNvPr>
          <p:cNvSpPr txBox="1"/>
          <p:nvPr/>
        </p:nvSpPr>
        <p:spPr>
          <a:xfrm>
            <a:off x="5874058" y="3286125"/>
            <a:ext cx="5181600" cy="1754326"/>
          </a:xfrm>
          <a:prstGeom prst="rect">
            <a:avLst/>
          </a:prstGeom>
          <a:noFill/>
        </p:spPr>
        <p:txBody>
          <a:bodyPr wrap="square" rtlCol="0">
            <a:spAutoFit/>
          </a:bodyPr>
          <a:lstStyle/>
          <a:p>
            <a:pPr algn="just"/>
            <a:r>
              <a:rPr lang="en-US" b="1" dirty="0"/>
              <a:t>			</a:t>
            </a:r>
            <a:r>
              <a:rPr lang="en-US" dirty="0"/>
              <a:t>   is a learning method in which generalization of the training data is delayed until a query is made to the system, as opposed to in eager learning, where the system tries to generalize the training data before receiving queries.</a:t>
            </a:r>
          </a:p>
        </p:txBody>
      </p:sp>
      <p:cxnSp>
        <p:nvCxnSpPr>
          <p:cNvPr id="8" name="Straight Connector 7">
            <a:extLst>
              <a:ext uri="{FF2B5EF4-FFF2-40B4-BE49-F238E27FC236}">
                <a16:creationId xmlns:a16="http://schemas.microsoft.com/office/drawing/2014/main" id="{CCD6C145-3257-4818-A873-23C0AEB18CD2}"/>
              </a:ext>
            </a:extLst>
          </p:cNvPr>
          <p:cNvCxnSpPr>
            <a:cxnSpLocks/>
          </p:cNvCxnSpPr>
          <p:nvPr/>
        </p:nvCxnSpPr>
        <p:spPr>
          <a:xfrm>
            <a:off x="838200" y="3002015"/>
            <a:ext cx="10040113" cy="21904"/>
          </a:xfrm>
          <a:prstGeom prst="line">
            <a:avLst/>
          </a:prstGeom>
        </p:spPr>
        <p:style>
          <a:lnRef idx="2">
            <a:schemeClr val="dk1"/>
          </a:lnRef>
          <a:fillRef idx="0">
            <a:schemeClr val="dk1"/>
          </a:fillRef>
          <a:effectRef idx="1">
            <a:schemeClr val="dk1"/>
          </a:effectRef>
          <a:fontRef idx="minor">
            <a:schemeClr val="tx1"/>
          </a:fontRef>
        </p:style>
      </p:cxnSp>
      <p:cxnSp>
        <p:nvCxnSpPr>
          <p:cNvPr id="9" name="Straight Connector 8">
            <a:extLst>
              <a:ext uri="{FF2B5EF4-FFF2-40B4-BE49-F238E27FC236}">
                <a16:creationId xmlns:a16="http://schemas.microsoft.com/office/drawing/2014/main" id="{940B04CB-FF91-40E4-8383-04940C987D79}"/>
              </a:ext>
            </a:extLst>
          </p:cNvPr>
          <p:cNvCxnSpPr>
            <a:cxnSpLocks/>
          </p:cNvCxnSpPr>
          <p:nvPr/>
        </p:nvCxnSpPr>
        <p:spPr>
          <a:xfrm>
            <a:off x="5788240" y="3117910"/>
            <a:ext cx="0" cy="1922541"/>
          </a:xfrm>
          <a:prstGeom prst="line">
            <a:avLst/>
          </a:prstGeom>
        </p:spPr>
        <p:style>
          <a:lnRef idx="2">
            <a:schemeClr val="dk1"/>
          </a:lnRef>
          <a:fillRef idx="0">
            <a:schemeClr val="dk1"/>
          </a:fillRef>
          <a:effectRef idx="1">
            <a:schemeClr val="dk1"/>
          </a:effectRef>
          <a:fontRef idx="minor">
            <a:schemeClr val="tx1"/>
          </a:fontRef>
        </p:style>
      </p:cxnSp>
      <p:sp>
        <p:nvSpPr>
          <p:cNvPr id="4" name="TextBox 3">
            <a:extLst>
              <a:ext uri="{FF2B5EF4-FFF2-40B4-BE49-F238E27FC236}">
                <a16:creationId xmlns:a16="http://schemas.microsoft.com/office/drawing/2014/main" id="{E2309087-FB41-466C-8364-C2995848A038}"/>
              </a:ext>
            </a:extLst>
          </p:cNvPr>
          <p:cNvSpPr txBox="1"/>
          <p:nvPr/>
        </p:nvSpPr>
        <p:spPr>
          <a:xfrm>
            <a:off x="1961964" y="1792347"/>
            <a:ext cx="2201663" cy="369332"/>
          </a:xfrm>
          <a:prstGeom prst="rect">
            <a:avLst/>
          </a:prstGeom>
          <a:noFill/>
        </p:spPr>
        <p:txBody>
          <a:bodyPr wrap="square" rtlCol="0">
            <a:spAutoFit/>
          </a:bodyPr>
          <a:lstStyle/>
          <a:p>
            <a:r>
              <a:rPr lang="en-US" b="1" dirty="0"/>
              <a:t>Non-parametric</a:t>
            </a:r>
          </a:p>
        </p:txBody>
      </p:sp>
      <p:sp>
        <p:nvSpPr>
          <p:cNvPr id="5" name="TextBox 4">
            <a:extLst>
              <a:ext uri="{FF2B5EF4-FFF2-40B4-BE49-F238E27FC236}">
                <a16:creationId xmlns:a16="http://schemas.microsoft.com/office/drawing/2014/main" id="{0C32ED2D-8E7D-4250-B2D3-717BE9FD5A5B}"/>
              </a:ext>
            </a:extLst>
          </p:cNvPr>
          <p:cNvSpPr txBox="1"/>
          <p:nvPr/>
        </p:nvSpPr>
        <p:spPr>
          <a:xfrm>
            <a:off x="4012706" y="1786383"/>
            <a:ext cx="1932373" cy="369332"/>
          </a:xfrm>
          <a:prstGeom prst="rect">
            <a:avLst/>
          </a:prstGeom>
          <a:noFill/>
        </p:spPr>
        <p:txBody>
          <a:bodyPr wrap="square" rtlCol="0">
            <a:spAutoFit/>
          </a:bodyPr>
          <a:lstStyle/>
          <a:p>
            <a:r>
              <a:rPr lang="en-US" b="1" dirty="0"/>
              <a:t>Lazy learning</a:t>
            </a:r>
          </a:p>
        </p:txBody>
      </p:sp>
      <p:pic>
        <p:nvPicPr>
          <p:cNvPr id="11" name="Audio 10">
            <a:hlinkClick r:id="" action="ppaction://media"/>
            <a:extLst>
              <a:ext uri="{FF2B5EF4-FFF2-40B4-BE49-F238E27FC236}">
                <a16:creationId xmlns:a16="http://schemas.microsoft.com/office/drawing/2014/main" id="{9E571B09-C178-4C43-9D04-B47E616755DF}"/>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2901857052"/>
      </p:ext>
    </p:extLst>
  </p:cSld>
  <p:clrMapOvr>
    <a:masterClrMapping/>
  </p:clrMapOvr>
  <mc:AlternateContent xmlns:mc="http://schemas.openxmlformats.org/markup-compatibility/2006" xmlns:p14="http://schemas.microsoft.com/office/powerpoint/2010/main">
    <mc:Choice Requires="p14">
      <p:transition p14:dur="10" advTm="52395"/>
    </mc:Choice>
    <mc:Fallback xmlns="">
      <p:transition advTm="523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grpId="0" nodeType="clickEffect">
                                  <p:stCondLst>
                                    <p:cond delay="0"/>
                                  </p:stCondLst>
                                  <p:childTnLst>
                                    <p:animMotion origin="layout" path="M -1.875E-6 -4.44444E-6 L -0.09023 0.21875 " pathEditMode="relative" rAng="0" ptsTypes="AA">
                                      <p:cBhvr>
                                        <p:cTn id="10" dur="2000" fill="hold"/>
                                        <p:tgtEl>
                                          <p:spTgt spid="4"/>
                                        </p:tgtEl>
                                        <p:attrNameLst>
                                          <p:attrName>ppt_x</p:attrName>
                                          <p:attrName>ppt_y</p:attrName>
                                        </p:attrNameLst>
                                      </p:cBhvr>
                                      <p:rCtr x="-4518" y="10926"/>
                                    </p:animMotion>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grpId="0" nodeType="clickEffect">
                                  <p:stCondLst>
                                    <p:cond delay="0"/>
                                  </p:stCondLst>
                                  <p:childTnLst>
                                    <p:animMotion origin="layout" path="M -0.00273 -0.00625 L 0.15157 0.21898 " pathEditMode="relative" rAng="0" ptsTypes="AA">
                                      <p:cBhvr>
                                        <p:cTn id="14" dur="2000" fill="hold"/>
                                        <p:tgtEl>
                                          <p:spTgt spid="5"/>
                                        </p:tgtEl>
                                        <p:attrNameLst>
                                          <p:attrName>ppt_x</p:attrName>
                                          <p:attrName>ppt_y</p:attrName>
                                        </p:attrNameLst>
                                      </p:cBhvr>
                                      <p:rCtr x="7708" y="11250"/>
                                    </p:animMotion>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par>
                                <p:cTn id="28" presetID="10" presetClass="entr" presetSubtype="0" fill="hold"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11"/>
                </p:tgtEl>
              </p:cMediaNode>
            </p:audio>
          </p:childTnLst>
        </p:cTn>
      </p:par>
    </p:tnLst>
    <p:bldLst>
      <p:bldP spid="6" grpId="0"/>
      <p:bldP spid="7" grpId="0"/>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AF685-31BF-4681-86F6-C2199E1522EA}"/>
              </a:ext>
            </a:extLst>
          </p:cNvPr>
          <p:cNvSpPr>
            <a:spLocks noGrp="1"/>
          </p:cNvSpPr>
          <p:nvPr>
            <p:ph type="title"/>
          </p:nvPr>
        </p:nvSpPr>
        <p:spPr>
          <a:xfrm>
            <a:off x="925689" y="356882"/>
            <a:ext cx="10028823" cy="1325562"/>
          </a:xfrm>
          <a:solidFill>
            <a:schemeClr val="bg1">
              <a:lumMod val="75000"/>
            </a:schemeClr>
          </a:solidFill>
        </p:spPr>
        <p:txBody>
          <a:bodyPr>
            <a:normAutofit/>
          </a:bodyPr>
          <a:lstStyle/>
          <a:p>
            <a:pPr algn="just"/>
            <a:r>
              <a:rPr lang="en-US" sz="3600" dirty="0"/>
              <a:t>Organizing the data, create training and validation sets</a:t>
            </a:r>
          </a:p>
        </p:txBody>
      </p:sp>
      <p:sp>
        <p:nvSpPr>
          <p:cNvPr id="5" name="TextBox 4">
            <a:extLst>
              <a:ext uri="{FF2B5EF4-FFF2-40B4-BE49-F238E27FC236}">
                <a16:creationId xmlns:a16="http://schemas.microsoft.com/office/drawing/2014/main" id="{654D79A2-57B4-4C34-8161-D0D9CEEE76FC}"/>
              </a:ext>
            </a:extLst>
          </p:cNvPr>
          <p:cNvSpPr txBox="1"/>
          <p:nvPr/>
        </p:nvSpPr>
        <p:spPr>
          <a:xfrm>
            <a:off x="914399" y="1786288"/>
            <a:ext cx="10028822" cy="1107996"/>
          </a:xfrm>
          <a:prstGeom prst="rect">
            <a:avLst/>
          </a:prstGeom>
          <a:noFill/>
        </p:spPr>
        <p:txBody>
          <a:bodyPr wrap="square" rtlCol="0">
            <a:spAutoFit/>
          </a:bodyPr>
          <a:lstStyle/>
          <a:p>
            <a:pPr algn="just"/>
            <a:r>
              <a:rPr lang="en-US" b="1" u="sng" dirty="0"/>
              <a:t>Deciding k</a:t>
            </a:r>
            <a:r>
              <a:rPr lang="en-US" b="1" dirty="0"/>
              <a:t> </a:t>
            </a:r>
          </a:p>
          <a:p>
            <a:pPr algn="just"/>
            <a:r>
              <a:rPr lang="en-US" sz="1600" dirty="0"/>
              <a:t>Generally k get decided based on the square root of data points , i.e. say we have 100 data points we start with ‘k=10’</a:t>
            </a:r>
          </a:p>
          <a:p>
            <a:pPr algn="just"/>
            <a:r>
              <a:rPr lang="en-US" sz="1600" dirty="0"/>
              <a:t>Later this k can be changed, but square root method is a good start for assigning ‘k’</a:t>
            </a:r>
          </a:p>
        </p:txBody>
      </p:sp>
      <p:sp>
        <p:nvSpPr>
          <p:cNvPr id="6" name="TextBox 5">
            <a:extLst>
              <a:ext uri="{FF2B5EF4-FFF2-40B4-BE49-F238E27FC236}">
                <a16:creationId xmlns:a16="http://schemas.microsoft.com/office/drawing/2014/main" id="{F11A418C-B2B2-48D9-9DCC-2C4975EFE0A5}"/>
              </a:ext>
            </a:extLst>
          </p:cNvPr>
          <p:cNvSpPr txBox="1"/>
          <p:nvPr/>
        </p:nvSpPr>
        <p:spPr>
          <a:xfrm>
            <a:off x="925689" y="3190694"/>
            <a:ext cx="9911645" cy="1415772"/>
          </a:xfrm>
          <a:prstGeom prst="rect">
            <a:avLst/>
          </a:prstGeom>
          <a:noFill/>
        </p:spPr>
        <p:txBody>
          <a:bodyPr wrap="square" rtlCol="0">
            <a:spAutoFit/>
          </a:bodyPr>
          <a:lstStyle/>
          <a:p>
            <a:r>
              <a:rPr lang="en-US" b="1" u="sng" dirty="0"/>
              <a:t>Normalization</a:t>
            </a:r>
          </a:p>
          <a:p>
            <a:pPr algn="just"/>
            <a:r>
              <a:rPr lang="en-US" sz="1600" dirty="0"/>
              <a:t>We have different ranges for data points, i.e. some can be between 0-10 while other can be between 100-1000,  so to get some uniformity in our data we need to normalize it.</a:t>
            </a:r>
          </a:p>
          <a:p>
            <a:r>
              <a:rPr lang="en-US" sz="1600" dirty="0"/>
              <a:t>Here the we use the simple function  below to normalize our dataset, </a:t>
            </a:r>
          </a:p>
          <a:p>
            <a:r>
              <a:rPr lang="en-US" dirty="0"/>
              <a:t>					 </a:t>
            </a:r>
            <a:r>
              <a:rPr lang="en-US" b="1" i="1" dirty="0"/>
              <a:t>y &lt;- (x - min(x))/(max(x) - min(x))</a:t>
            </a:r>
          </a:p>
        </p:txBody>
      </p:sp>
      <p:sp>
        <p:nvSpPr>
          <p:cNvPr id="7" name="TextBox 6">
            <a:extLst>
              <a:ext uri="{FF2B5EF4-FFF2-40B4-BE49-F238E27FC236}">
                <a16:creationId xmlns:a16="http://schemas.microsoft.com/office/drawing/2014/main" id="{98066B01-FAB9-49D7-81F0-F99D0AD56691}"/>
              </a:ext>
            </a:extLst>
          </p:cNvPr>
          <p:cNvSpPr txBox="1"/>
          <p:nvPr/>
        </p:nvSpPr>
        <p:spPr>
          <a:xfrm>
            <a:off x="903108" y="4874685"/>
            <a:ext cx="10040113" cy="1384995"/>
          </a:xfrm>
          <a:prstGeom prst="rect">
            <a:avLst/>
          </a:prstGeom>
          <a:noFill/>
        </p:spPr>
        <p:txBody>
          <a:bodyPr wrap="square" rtlCol="0">
            <a:spAutoFit/>
          </a:bodyPr>
          <a:lstStyle/>
          <a:p>
            <a:pPr algn="just"/>
            <a:r>
              <a:rPr lang="en-US" b="1" u="sng" dirty="0"/>
              <a:t>Training and validation sets</a:t>
            </a:r>
          </a:p>
          <a:p>
            <a:pPr algn="just"/>
            <a:r>
              <a:rPr lang="en-US" sz="1600" dirty="0"/>
              <a:t>Similar to deciding the k value, we can split out dataset into two sets by any fraction based on the complexity of modeling method and messiness of the data, here we use 2/3 for training and 1/3 for validation. </a:t>
            </a:r>
          </a:p>
          <a:p>
            <a:pPr algn="just"/>
            <a:r>
              <a:rPr lang="en-US" sz="1600" dirty="0"/>
              <a:t>We need to careful that the distribution is uniform in both sets.</a:t>
            </a:r>
          </a:p>
        </p:txBody>
      </p:sp>
      <p:cxnSp>
        <p:nvCxnSpPr>
          <p:cNvPr id="11" name="Straight Connector 10">
            <a:extLst>
              <a:ext uri="{FF2B5EF4-FFF2-40B4-BE49-F238E27FC236}">
                <a16:creationId xmlns:a16="http://schemas.microsoft.com/office/drawing/2014/main" id="{003BA17A-0533-4F68-806D-98786C843B73}"/>
              </a:ext>
            </a:extLst>
          </p:cNvPr>
          <p:cNvCxnSpPr>
            <a:cxnSpLocks/>
          </p:cNvCxnSpPr>
          <p:nvPr/>
        </p:nvCxnSpPr>
        <p:spPr>
          <a:xfrm>
            <a:off x="925689" y="3051590"/>
            <a:ext cx="10040113" cy="21904"/>
          </a:xfrm>
          <a:prstGeom prst="line">
            <a:avLst/>
          </a:prstGeom>
        </p:spPr>
        <p:style>
          <a:lnRef idx="2">
            <a:schemeClr val="dk1"/>
          </a:lnRef>
          <a:fillRef idx="0">
            <a:schemeClr val="dk1"/>
          </a:fillRef>
          <a:effectRef idx="1">
            <a:schemeClr val="dk1"/>
          </a:effectRef>
          <a:fontRef idx="minor">
            <a:schemeClr val="tx1"/>
          </a:fontRef>
        </p:style>
      </p:cxnSp>
      <p:cxnSp>
        <p:nvCxnSpPr>
          <p:cNvPr id="12" name="Straight Connector 11">
            <a:extLst>
              <a:ext uri="{FF2B5EF4-FFF2-40B4-BE49-F238E27FC236}">
                <a16:creationId xmlns:a16="http://schemas.microsoft.com/office/drawing/2014/main" id="{A1EA313D-1CBE-4754-B597-0BF6DFBF5A43}"/>
              </a:ext>
            </a:extLst>
          </p:cNvPr>
          <p:cNvCxnSpPr>
            <a:cxnSpLocks/>
          </p:cNvCxnSpPr>
          <p:nvPr/>
        </p:nvCxnSpPr>
        <p:spPr>
          <a:xfrm>
            <a:off x="903108" y="4719345"/>
            <a:ext cx="10040113" cy="42460"/>
          </a:xfrm>
          <a:prstGeom prst="line">
            <a:avLst/>
          </a:prstGeom>
        </p:spPr>
        <p:style>
          <a:lnRef idx="2">
            <a:schemeClr val="dk1"/>
          </a:lnRef>
          <a:fillRef idx="0">
            <a:schemeClr val="dk1"/>
          </a:fillRef>
          <a:effectRef idx="1">
            <a:schemeClr val="dk1"/>
          </a:effectRef>
          <a:fontRef idx="minor">
            <a:schemeClr val="tx1"/>
          </a:fontRef>
        </p:style>
      </p:cxnSp>
      <p:pic>
        <p:nvPicPr>
          <p:cNvPr id="3" name="Audio 2">
            <a:hlinkClick r:id="" action="ppaction://media"/>
            <a:extLst>
              <a:ext uri="{FF2B5EF4-FFF2-40B4-BE49-F238E27FC236}">
                <a16:creationId xmlns:a16="http://schemas.microsoft.com/office/drawing/2014/main" id="{024D7E1C-D10B-404C-951B-56D4F900F467}"/>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1787008246"/>
      </p:ext>
    </p:extLst>
  </p:cSld>
  <p:clrMapOvr>
    <a:masterClrMapping/>
  </p:clrMapOvr>
  <mc:AlternateContent xmlns:mc="http://schemas.openxmlformats.org/markup-compatibility/2006" xmlns:p14="http://schemas.microsoft.com/office/powerpoint/2010/main">
    <mc:Choice Requires="p14">
      <p:transition spd="slow" p14:dur="2000" advTm="95292"/>
    </mc:Choice>
    <mc:Fallback xmlns="">
      <p:transition spd="slow" advTm="952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3"/>
                </p:tgtEl>
              </p:cMediaNode>
            </p:audio>
          </p:childTnLst>
        </p:cTn>
      </p:par>
    </p:tnLst>
    <p:bldLst>
      <p:bldP spid="5" grpId="0"/>
      <p:bldP spid="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8C397E-C9BC-4DE8-986D-204E427AD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30B3D270-B19D-4DB8-BD3C-3E707485B5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5416" cy="685800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14C433-D0A1-42E6-BF85-9FAFCC774FDF}"/>
              </a:ext>
            </a:extLst>
          </p:cNvPr>
          <p:cNvSpPr>
            <a:spLocks noGrp="1"/>
          </p:cNvSpPr>
          <p:nvPr>
            <p:ph type="title"/>
          </p:nvPr>
        </p:nvSpPr>
        <p:spPr>
          <a:xfrm>
            <a:off x="566058" y="836023"/>
            <a:ext cx="2718788" cy="5183777"/>
          </a:xfrm>
        </p:spPr>
        <p:txBody>
          <a:bodyPr vert="horz" lIns="91440" tIns="45720" rIns="91440" bIns="45720" rtlCol="0" anchor="ctr">
            <a:normAutofit/>
          </a:bodyPr>
          <a:lstStyle/>
          <a:p>
            <a:r>
              <a:rPr lang="en-US" sz="3600" dirty="0"/>
              <a:t>Executing k-NN</a:t>
            </a:r>
          </a:p>
        </p:txBody>
      </p:sp>
      <p:sp>
        <p:nvSpPr>
          <p:cNvPr id="14" name="Rectangle 13">
            <a:extLst>
              <a:ext uri="{FF2B5EF4-FFF2-40B4-BE49-F238E27FC236}">
                <a16:creationId xmlns:a16="http://schemas.microsoft.com/office/drawing/2014/main" id="{49BDAF94-B52E-4307-B54C-EF413086F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allout: Down Arrow 2">
            <a:extLst>
              <a:ext uri="{FF2B5EF4-FFF2-40B4-BE49-F238E27FC236}">
                <a16:creationId xmlns:a16="http://schemas.microsoft.com/office/drawing/2014/main" id="{0D0B8CE0-C759-4464-8BD2-AA420737CB38}"/>
              </a:ext>
            </a:extLst>
          </p:cNvPr>
          <p:cNvSpPr/>
          <p:nvPr/>
        </p:nvSpPr>
        <p:spPr>
          <a:xfrm>
            <a:off x="4419818" y="581210"/>
            <a:ext cx="1676182" cy="942975"/>
          </a:xfrm>
          <a:prstGeom prst="downArrowCallout">
            <a:avLst>
              <a:gd name="adj1" fmla="val 25000"/>
              <a:gd name="adj2" fmla="val 25000"/>
              <a:gd name="adj3" fmla="val 21121"/>
              <a:gd name="adj4" fmla="val 6497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Create Sets</a:t>
            </a:r>
          </a:p>
        </p:txBody>
      </p:sp>
      <p:sp>
        <p:nvSpPr>
          <p:cNvPr id="8" name="Callout: Down Arrow 7">
            <a:extLst>
              <a:ext uri="{FF2B5EF4-FFF2-40B4-BE49-F238E27FC236}">
                <a16:creationId xmlns:a16="http://schemas.microsoft.com/office/drawing/2014/main" id="{00A028DD-C542-43C1-BD2A-F66FFE461396}"/>
              </a:ext>
            </a:extLst>
          </p:cNvPr>
          <p:cNvSpPr/>
          <p:nvPr/>
        </p:nvSpPr>
        <p:spPr>
          <a:xfrm>
            <a:off x="4419818" y="2005159"/>
            <a:ext cx="1676182" cy="942975"/>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Normalize</a:t>
            </a:r>
            <a:endParaRPr lang="en-US" dirty="0"/>
          </a:p>
        </p:txBody>
      </p:sp>
      <p:sp>
        <p:nvSpPr>
          <p:cNvPr id="9" name="Callout: Down Arrow 8">
            <a:extLst>
              <a:ext uri="{FF2B5EF4-FFF2-40B4-BE49-F238E27FC236}">
                <a16:creationId xmlns:a16="http://schemas.microsoft.com/office/drawing/2014/main" id="{1CE17029-A832-46F1-9914-A0AA741A0EBA}"/>
              </a:ext>
            </a:extLst>
          </p:cNvPr>
          <p:cNvSpPr/>
          <p:nvPr/>
        </p:nvSpPr>
        <p:spPr>
          <a:xfrm>
            <a:off x="4419818" y="3429000"/>
            <a:ext cx="1676182" cy="942975"/>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Find k</a:t>
            </a:r>
          </a:p>
        </p:txBody>
      </p:sp>
      <p:sp>
        <p:nvSpPr>
          <p:cNvPr id="4" name="Rectangle 3">
            <a:extLst>
              <a:ext uri="{FF2B5EF4-FFF2-40B4-BE49-F238E27FC236}">
                <a16:creationId xmlns:a16="http://schemas.microsoft.com/office/drawing/2014/main" id="{519C33E5-5983-44DE-B765-E6FDC9CF74B5}"/>
              </a:ext>
            </a:extLst>
          </p:cNvPr>
          <p:cNvSpPr/>
          <p:nvPr/>
        </p:nvSpPr>
        <p:spPr>
          <a:xfrm>
            <a:off x="4419818" y="4852841"/>
            <a:ext cx="1676182" cy="7326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Implement</a:t>
            </a:r>
            <a:endParaRPr lang="en-US" dirty="0"/>
          </a:p>
        </p:txBody>
      </p:sp>
      <p:sp>
        <p:nvSpPr>
          <p:cNvPr id="6" name="Rectangle 5">
            <a:extLst>
              <a:ext uri="{FF2B5EF4-FFF2-40B4-BE49-F238E27FC236}">
                <a16:creationId xmlns:a16="http://schemas.microsoft.com/office/drawing/2014/main" id="{86EE4000-03E6-44EE-BB96-21F57E803B7F}"/>
              </a:ext>
            </a:extLst>
          </p:cNvPr>
          <p:cNvSpPr/>
          <p:nvPr/>
        </p:nvSpPr>
        <p:spPr>
          <a:xfrm>
            <a:off x="6385560" y="581210"/>
            <a:ext cx="4398264" cy="634942"/>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Create training and validation sets by splitting the dataset.</a:t>
            </a:r>
          </a:p>
        </p:txBody>
      </p:sp>
      <p:sp>
        <p:nvSpPr>
          <p:cNvPr id="13" name="Rectangle 12">
            <a:extLst>
              <a:ext uri="{FF2B5EF4-FFF2-40B4-BE49-F238E27FC236}">
                <a16:creationId xmlns:a16="http://schemas.microsoft.com/office/drawing/2014/main" id="{2D0F3A67-C52C-4266-A883-3F0C170D4F41}"/>
              </a:ext>
            </a:extLst>
          </p:cNvPr>
          <p:cNvSpPr/>
          <p:nvPr/>
        </p:nvSpPr>
        <p:spPr>
          <a:xfrm>
            <a:off x="6385560" y="1999988"/>
            <a:ext cx="4398264" cy="634942"/>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Normalize data to get all class values in a uniform range.</a:t>
            </a:r>
          </a:p>
        </p:txBody>
      </p:sp>
      <p:sp>
        <p:nvSpPr>
          <p:cNvPr id="15" name="Rectangle 14">
            <a:extLst>
              <a:ext uri="{FF2B5EF4-FFF2-40B4-BE49-F238E27FC236}">
                <a16:creationId xmlns:a16="http://schemas.microsoft.com/office/drawing/2014/main" id="{A4C30685-6635-4776-B1A3-CB3AF0561330}"/>
              </a:ext>
            </a:extLst>
          </p:cNvPr>
          <p:cNvSpPr/>
          <p:nvPr/>
        </p:nvSpPr>
        <p:spPr>
          <a:xfrm>
            <a:off x="6385560" y="3418767"/>
            <a:ext cx="4398264" cy="634942"/>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Find ‘k’ by taking square root of number of cases.</a:t>
            </a:r>
          </a:p>
        </p:txBody>
      </p:sp>
      <p:sp>
        <p:nvSpPr>
          <p:cNvPr id="16" name="Rectangle 15">
            <a:extLst>
              <a:ext uri="{FF2B5EF4-FFF2-40B4-BE49-F238E27FC236}">
                <a16:creationId xmlns:a16="http://schemas.microsoft.com/office/drawing/2014/main" id="{26C1246B-614D-4FC2-8C29-8EE59C829BB3}"/>
              </a:ext>
            </a:extLst>
          </p:cNvPr>
          <p:cNvSpPr/>
          <p:nvPr/>
        </p:nvSpPr>
        <p:spPr>
          <a:xfrm>
            <a:off x="6385560" y="4852841"/>
            <a:ext cx="4398264" cy="634942"/>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Run algorithm with the value ‘k’. Test for different values of ‘k’.</a:t>
            </a:r>
          </a:p>
        </p:txBody>
      </p:sp>
      <p:pic>
        <p:nvPicPr>
          <p:cNvPr id="17" name="slide5">
            <a:hlinkClick r:id="" action="ppaction://media"/>
            <a:extLst>
              <a:ext uri="{FF2B5EF4-FFF2-40B4-BE49-F238E27FC236}">
                <a16:creationId xmlns:a16="http://schemas.microsoft.com/office/drawing/2014/main" id="{9A9A4D9D-5392-4E65-82CF-52355A8EFB3E}"/>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506358" y="6019800"/>
            <a:ext cx="487363" cy="487363"/>
          </a:xfrm>
          <a:prstGeom prst="rect">
            <a:avLst/>
          </a:prstGeom>
        </p:spPr>
      </p:pic>
    </p:spTree>
    <p:custDataLst>
      <p:tags r:id="rId1"/>
    </p:custDataLst>
    <p:extLst>
      <p:ext uri="{BB962C8B-B14F-4D97-AF65-F5344CB8AC3E}">
        <p14:creationId xmlns:p14="http://schemas.microsoft.com/office/powerpoint/2010/main" val="2527762228"/>
      </p:ext>
    </p:extLst>
  </p:cSld>
  <p:clrMapOvr>
    <a:masterClrMapping/>
  </p:clrMapOvr>
  <mc:AlternateContent xmlns:mc="http://schemas.openxmlformats.org/markup-compatibility/2006" xmlns:p14="http://schemas.microsoft.com/office/powerpoint/2010/main">
    <mc:Choice Requires="p14">
      <p:transition spd="slow" p14:dur="2000" advTm="73980"/>
    </mc:Choice>
    <mc:Fallback xmlns="">
      <p:transition spd="slow" advTm="7398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0-#ppt_h/2"/>
                                          </p:val>
                                        </p:tav>
                                        <p:tav tm="100000">
                                          <p:val>
                                            <p:strVal val="#ppt_y"/>
                                          </p:val>
                                        </p:tav>
                                      </p:tavLst>
                                    </p:anim>
                                  </p:childTnLst>
                                </p:cTn>
                              </p:par>
                              <p:par>
                                <p:cTn id="19" presetID="2" presetClass="entr" presetSubtype="1"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ppt_x"/>
                                          </p:val>
                                        </p:tav>
                                        <p:tav tm="100000">
                                          <p:val>
                                            <p:strVal val="#ppt_x"/>
                                          </p:val>
                                        </p:tav>
                                      </p:tavLst>
                                    </p:anim>
                                    <p:anim calcmode="lin" valueType="num">
                                      <p:cBhvr additive="base">
                                        <p:cTn id="22" dur="500" fill="hold"/>
                                        <p:tgtEl>
                                          <p:spTgt spid="13"/>
                                        </p:tgtEl>
                                        <p:attrNameLst>
                                          <p:attrName>ppt_y</p:attrName>
                                        </p:attrNameLst>
                                      </p:cBhvr>
                                      <p:tavLst>
                                        <p:tav tm="0">
                                          <p:val>
                                            <p:strVal val="0-#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1"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ppt_x"/>
                                          </p:val>
                                        </p:tav>
                                        <p:tav tm="100000">
                                          <p:val>
                                            <p:strVal val="#ppt_x"/>
                                          </p:val>
                                        </p:tav>
                                      </p:tavLst>
                                    </p:anim>
                                    <p:anim calcmode="lin" valueType="num">
                                      <p:cBhvr additive="base">
                                        <p:cTn id="32"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1"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additive="base">
                                        <p:cTn id="37" dur="500" fill="hold"/>
                                        <p:tgtEl>
                                          <p:spTgt spid="4"/>
                                        </p:tgtEl>
                                        <p:attrNameLst>
                                          <p:attrName>ppt_x</p:attrName>
                                        </p:attrNameLst>
                                      </p:cBhvr>
                                      <p:tavLst>
                                        <p:tav tm="0">
                                          <p:val>
                                            <p:strVal val="#ppt_x"/>
                                          </p:val>
                                        </p:tav>
                                        <p:tav tm="100000">
                                          <p:val>
                                            <p:strVal val="#ppt_x"/>
                                          </p:val>
                                        </p:tav>
                                      </p:tavLst>
                                    </p:anim>
                                    <p:anim calcmode="lin" valueType="num">
                                      <p:cBhvr additive="base">
                                        <p:cTn id="38" dur="500" fill="hold"/>
                                        <p:tgtEl>
                                          <p:spTgt spid="4"/>
                                        </p:tgtEl>
                                        <p:attrNameLst>
                                          <p:attrName>ppt_y</p:attrName>
                                        </p:attrNameLst>
                                      </p:cBhvr>
                                      <p:tavLst>
                                        <p:tav tm="0">
                                          <p:val>
                                            <p:strVal val="0-#ppt_h/2"/>
                                          </p:val>
                                        </p:tav>
                                        <p:tav tm="100000">
                                          <p:val>
                                            <p:strVal val="#ppt_y"/>
                                          </p:val>
                                        </p:tav>
                                      </p:tavLst>
                                    </p:anim>
                                  </p:childTnLst>
                                </p:cTn>
                              </p:par>
                              <p:par>
                                <p:cTn id="39" presetID="2" presetClass="entr" presetSubtype="1"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additive="base">
                                        <p:cTn id="41" dur="500" fill="hold"/>
                                        <p:tgtEl>
                                          <p:spTgt spid="16"/>
                                        </p:tgtEl>
                                        <p:attrNameLst>
                                          <p:attrName>ppt_x</p:attrName>
                                        </p:attrNameLst>
                                      </p:cBhvr>
                                      <p:tavLst>
                                        <p:tav tm="0">
                                          <p:val>
                                            <p:strVal val="#ppt_x"/>
                                          </p:val>
                                        </p:tav>
                                        <p:tav tm="100000">
                                          <p:val>
                                            <p:strVal val="#ppt_x"/>
                                          </p:val>
                                        </p:tav>
                                      </p:tavLst>
                                    </p:anim>
                                    <p:anim calcmode="lin" valueType="num">
                                      <p:cBhvr additive="base">
                                        <p:cTn id="42" dur="500" fill="hold"/>
                                        <p:tgtEl>
                                          <p:spTgt spid="16"/>
                                        </p:tgtEl>
                                        <p:attrNameLst>
                                          <p:attrName>ppt_y</p:attrName>
                                        </p:attrNameLst>
                                      </p:cBhvr>
                                      <p:tavLst>
                                        <p:tav tm="0">
                                          <p:val>
                                            <p:strVal val="0-#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73087"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17"/>
                </p:tgtEl>
              </p:cMediaNode>
            </p:audio>
          </p:childTnLst>
        </p:cTn>
      </p:par>
    </p:tnLst>
    <p:bldLst>
      <p:bldP spid="3" grpId="0" animBg="1"/>
      <p:bldP spid="8" grpId="0" animBg="1"/>
      <p:bldP spid="9" grpId="0" animBg="1"/>
      <p:bldP spid="4" grpId="0" animBg="1"/>
      <p:bldP spid="6" grpId="0" animBg="1"/>
      <p:bldP spid="13" grpId="0" animBg="1"/>
      <p:bldP spid="15" grpId="0" animBg="1"/>
      <p:bldP spid="16" grpId="0" animBg="1"/>
    </p:bldLst>
  </p:timing>
  <p:extLst>
    <p:ext uri="{E180D4A7-C9FB-4DFB-919C-405C955672EB}">
      <p14:showEvtLst xmlns:p14="http://schemas.microsoft.com/office/powerpoint/2010/main">
        <p14:playEvt time="1185" objId="17"/>
        <p14:pauseEvt time="73980" objId="17"/>
        <p14:stopEvt time="73980" objId="17"/>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D7AF277D-7C8B-41AA-9667-E83360D5D9A2}"/>
              </a:ext>
            </a:extLst>
          </p:cNvPr>
          <p:cNvGraphicFramePr/>
          <p:nvPr>
            <p:extLst>
              <p:ext uri="{D42A27DB-BD31-4B8C-83A1-F6EECF244321}">
                <p14:modId xmlns:p14="http://schemas.microsoft.com/office/powerpoint/2010/main" val="4257572210"/>
              </p:ext>
            </p:extLst>
          </p:nvPr>
        </p:nvGraphicFramePr>
        <p:xfrm>
          <a:off x="387538" y="2383420"/>
          <a:ext cx="3802512" cy="390220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 name="Chart 5">
            <a:extLst>
              <a:ext uri="{FF2B5EF4-FFF2-40B4-BE49-F238E27FC236}">
                <a16:creationId xmlns:a16="http://schemas.microsoft.com/office/drawing/2014/main" id="{51E480CD-29A2-4CCD-90B3-C44722F5BCBA}"/>
              </a:ext>
            </a:extLst>
          </p:cNvPr>
          <p:cNvGraphicFramePr/>
          <p:nvPr>
            <p:extLst>
              <p:ext uri="{D42A27DB-BD31-4B8C-83A1-F6EECF244321}">
                <p14:modId xmlns:p14="http://schemas.microsoft.com/office/powerpoint/2010/main" val="2266771143"/>
              </p:ext>
            </p:extLst>
          </p:nvPr>
        </p:nvGraphicFramePr>
        <p:xfrm>
          <a:off x="7853685" y="68578"/>
          <a:ext cx="3195961" cy="336042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 name="Chart 6">
            <a:extLst>
              <a:ext uri="{FF2B5EF4-FFF2-40B4-BE49-F238E27FC236}">
                <a16:creationId xmlns:a16="http://schemas.microsoft.com/office/drawing/2014/main" id="{85656B48-3DB5-46F4-BA86-1917E8F536D5}"/>
              </a:ext>
            </a:extLst>
          </p:cNvPr>
          <p:cNvGraphicFramePr/>
          <p:nvPr>
            <p:extLst>
              <p:ext uri="{D42A27DB-BD31-4B8C-83A1-F6EECF244321}">
                <p14:modId xmlns:p14="http://schemas.microsoft.com/office/powerpoint/2010/main" val="853714232"/>
              </p:ext>
            </p:extLst>
          </p:nvPr>
        </p:nvGraphicFramePr>
        <p:xfrm>
          <a:off x="4345941" y="3429000"/>
          <a:ext cx="3195961" cy="336042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Chart 7">
            <a:extLst>
              <a:ext uri="{FF2B5EF4-FFF2-40B4-BE49-F238E27FC236}">
                <a16:creationId xmlns:a16="http://schemas.microsoft.com/office/drawing/2014/main" id="{164E1AF5-30E9-4681-8A36-FC44E178CFBD}"/>
              </a:ext>
            </a:extLst>
          </p:cNvPr>
          <p:cNvGraphicFramePr/>
          <p:nvPr>
            <p:extLst>
              <p:ext uri="{D42A27DB-BD31-4B8C-83A1-F6EECF244321}">
                <p14:modId xmlns:p14="http://schemas.microsoft.com/office/powerpoint/2010/main" val="3412848303"/>
              </p:ext>
            </p:extLst>
          </p:nvPr>
        </p:nvGraphicFramePr>
        <p:xfrm>
          <a:off x="4345941" y="68578"/>
          <a:ext cx="3195961" cy="3360422"/>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9" name="Chart 8">
            <a:extLst>
              <a:ext uri="{FF2B5EF4-FFF2-40B4-BE49-F238E27FC236}">
                <a16:creationId xmlns:a16="http://schemas.microsoft.com/office/drawing/2014/main" id="{F869E1DE-5C5B-4752-88FB-F5B98B91CFF2}"/>
              </a:ext>
            </a:extLst>
          </p:cNvPr>
          <p:cNvGraphicFramePr/>
          <p:nvPr>
            <p:extLst>
              <p:ext uri="{D42A27DB-BD31-4B8C-83A1-F6EECF244321}">
                <p14:modId xmlns:p14="http://schemas.microsoft.com/office/powerpoint/2010/main" val="720908309"/>
              </p:ext>
            </p:extLst>
          </p:nvPr>
        </p:nvGraphicFramePr>
        <p:xfrm>
          <a:off x="7853685" y="3429000"/>
          <a:ext cx="3195961" cy="3360422"/>
        </p:xfrm>
        <a:graphic>
          <a:graphicData uri="http://schemas.openxmlformats.org/drawingml/2006/chart">
            <c:chart xmlns:c="http://schemas.openxmlformats.org/drawingml/2006/chart" xmlns:r="http://schemas.openxmlformats.org/officeDocument/2006/relationships" r:id="rId9"/>
          </a:graphicData>
        </a:graphic>
      </p:graphicFrame>
      <p:sp>
        <p:nvSpPr>
          <p:cNvPr id="2" name="TextBox 1">
            <a:extLst>
              <a:ext uri="{FF2B5EF4-FFF2-40B4-BE49-F238E27FC236}">
                <a16:creationId xmlns:a16="http://schemas.microsoft.com/office/drawing/2014/main" id="{CEFC112C-6ADB-44FB-96CF-9D690D780AE2}"/>
              </a:ext>
            </a:extLst>
          </p:cNvPr>
          <p:cNvSpPr txBox="1"/>
          <p:nvPr/>
        </p:nvSpPr>
        <p:spPr>
          <a:xfrm>
            <a:off x="550416" y="443883"/>
            <a:ext cx="3483742" cy="830997"/>
          </a:xfrm>
          <a:prstGeom prst="rect">
            <a:avLst/>
          </a:prstGeom>
          <a:solidFill>
            <a:schemeClr val="bg1">
              <a:lumMod val="75000"/>
            </a:schemeClr>
          </a:solidFill>
        </p:spPr>
        <p:txBody>
          <a:bodyPr wrap="square" rtlCol="0">
            <a:spAutoFit/>
          </a:bodyPr>
          <a:lstStyle/>
          <a:p>
            <a:pPr algn="just"/>
            <a:r>
              <a:rPr lang="en-US" sz="2400" dirty="0"/>
              <a:t>Here we test for different  values  of   k.</a:t>
            </a:r>
          </a:p>
        </p:txBody>
      </p:sp>
      <p:pic>
        <p:nvPicPr>
          <p:cNvPr id="4" name="slide6">
            <a:hlinkClick r:id="" action="ppaction://media"/>
            <a:extLst>
              <a:ext uri="{FF2B5EF4-FFF2-40B4-BE49-F238E27FC236}">
                <a16:creationId xmlns:a16="http://schemas.microsoft.com/office/drawing/2014/main" id="{26D3FFA3-1759-40D1-99DF-E2EEC9C051F9}"/>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898672" y="1748789"/>
            <a:ext cx="487363" cy="487363"/>
          </a:xfrm>
          <a:prstGeom prst="rect">
            <a:avLst/>
          </a:prstGeom>
        </p:spPr>
      </p:pic>
    </p:spTree>
    <p:custDataLst>
      <p:tags r:id="rId1"/>
    </p:custDataLst>
    <p:extLst>
      <p:ext uri="{BB962C8B-B14F-4D97-AF65-F5344CB8AC3E}">
        <p14:creationId xmlns:p14="http://schemas.microsoft.com/office/powerpoint/2010/main" val="1977632916"/>
      </p:ext>
    </p:extLst>
  </p:cSld>
  <p:clrMapOvr>
    <a:masterClrMapping/>
  </p:clrMapOvr>
  <mc:AlternateContent xmlns:mc="http://schemas.openxmlformats.org/markup-compatibility/2006" xmlns:p14="http://schemas.microsoft.com/office/powerpoint/2010/main">
    <mc:Choice Requires="p14">
      <p:transition p14:dur="10" advTm="28131"/>
    </mc:Choice>
    <mc:Fallback xmlns="">
      <p:transition advTm="2813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242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4"/>
                </p:tgtEl>
              </p:cMediaNode>
            </p:audio>
          </p:childTnLst>
        </p:cTn>
      </p:par>
    </p:tnLst>
    <p:bldLst>
      <p:bldGraphic spid="6" grpId="0">
        <p:bldAsOne/>
      </p:bldGraphic>
      <p:bldGraphic spid="7" grpId="0">
        <p:bldAsOne/>
      </p:bldGraphic>
      <p:bldGraphic spid="8" grpId="0">
        <p:bldAsOne/>
      </p:bldGraphic>
      <p:bldGraphic spid="9" grpId="0">
        <p:bldAsOne/>
      </p:bldGraphic>
    </p:bldLst>
  </p:timing>
  <p:extLst>
    <p:ext uri="{E180D4A7-C9FB-4DFB-919C-405C955672EB}">
      <p14:showEvtLst xmlns:p14="http://schemas.microsoft.com/office/powerpoint/2010/main">
        <p14:playEvt time="1493" objId="4"/>
        <p14:stopEvt time="25749" objId="4"/>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6CF41000-10D4-4629-9681-08B8418FB7E1}"/>
              </a:ext>
            </a:extLst>
          </p:cNvPr>
          <p:cNvGraphicFramePr/>
          <p:nvPr>
            <p:extLst>
              <p:ext uri="{D42A27DB-BD31-4B8C-83A1-F6EECF244321}">
                <p14:modId xmlns:p14="http://schemas.microsoft.com/office/powerpoint/2010/main" val="1571089040"/>
              </p:ext>
            </p:extLst>
          </p:nvPr>
        </p:nvGraphicFramePr>
        <p:xfrm>
          <a:off x="1210925" y="228683"/>
          <a:ext cx="9348516" cy="4769445"/>
        </p:xfrm>
        <a:graphic>
          <a:graphicData uri="http://schemas.openxmlformats.org/drawingml/2006/chart">
            <c:chart xmlns:c="http://schemas.openxmlformats.org/drawingml/2006/chart" xmlns:r="http://schemas.openxmlformats.org/officeDocument/2006/relationships" r:id="rId5"/>
          </a:graphicData>
        </a:graphic>
      </p:graphicFrame>
      <p:sp>
        <p:nvSpPr>
          <p:cNvPr id="4" name="TextBox 3">
            <a:extLst>
              <a:ext uri="{FF2B5EF4-FFF2-40B4-BE49-F238E27FC236}">
                <a16:creationId xmlns:a16="http://schemas.microsoft.com/office/drawing/2014/main" id="{618BFD32-4543-41F3-B606-098498B6C268}"/>
              </a:ext>
            </a:extLst>
          </p:cNvPr>
          <p:cNvSpPr txBox="1"/>
          <p:nvPr/>
        </p:nvSpPr>
        <p:spPr>
          <a:xfrm>
            <a:off x="1210925" y="5098093"/>
            <a:ext cx="9348516" cy="1477328"/>
          </a:xfrm>
          <a:prstGeom prst="rect">
            <a:avLst/>
          </a:prstGeom>
          <a:noFill/>
        </p:spPr>
        <p:txBody>
          <a:bodyPr wrap="square" rtlCol="0">
            <a:spAutoFit/>
          </a:bodyPr>
          <a:lstStyle/>
          <a:p>
            <a:pPr marL="285750" indent="-285750" algn="just">
              <a:buFont typeface="Arial" panose="020B0604020202020204" pitchFamily="34" charset="0"/>
              <a:buChar char="•"/>
            </a:pPr>
            <a:r>
              <a:rPr lang="en-US" dirty="0"/>
              <a:t>We see the significance for different parameters.</a:t>
            </a:r>
          </a:p>
          <a:p>
            <a:pPr marL="285750" indent="-285750" algn="just">
              <a:buFont typeface="Arial" panose="020B0604020202020204" pitchFamily="34" charset="0"/>
              <a:buChar char="•"/>
            </a:pPr>
            <a:r>
              <a:rPr lang="en-US" dirty="0"/>
              <a:t>We see that values for radius_worst, perimeter_worst, points_mean and points_worst are highest overall.</a:t>
            </a:r>
          </a:p>
          <a:p>
            <a:pPr marL="285750" indent="-285750" algn="just">
              <a:buFont typeface="Arial" panose="020B0604020202020204" pitchFamily="34" charset="0"/>
              <a:buChar char="•"/>
            </a:pPr>
            <a:r>
              <a:rPr lang="en-US" dirty="0"/>
              <a:t>And values for texture_se, smoothness_se, symmetry_se, dimension_mean and dimension_se are almost negligible on comparing the data.</a:t>
            </a:r>
          </a:p>
        </p:txBody>
      </p:sp>
      <p:pic>
        <p:nvPicPr>
          <p:cNvPr id="5" name="slide 7">
            <a:hlinkClick r:id="" action="ppaction://media"/>
            <a:extLst>
              <a:ext uri="{FF2B5EF4-FFF2-40B4-BE49-F238E27FC236}">
                <a16:creationId xmlns:a16="http://schemas.microsoft.com/office/drawing/2014/main" id="{DB3EAFC7-549A-462D-B4EC-9FCF19FBDA6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28425" y="5989682"/>
            <a:ext cx="487363" cy="487363"/>
          </a:xfrm>
          <a:prstGeom prst="rect">
            <a:avLst/>
          </a:prstGeom>
        </p:spPr>
      </p:pic>
    </p:spTree>
    <p:custDataLst>
      <p:tags r:id="rId1"/>
    </p:custDataLst>
    <p:extLst>
      <p:ext uri="{BB962C8B-B14F-4D97-AF65-F5344CB8AC3E}">
        <p14:creationId xmlns:p14="http://schemas.microsoft.com/office/powerpoint/2010/main" val="344037924"/>
      </p:ext>
    </p:extLst>
  </p:cSld>
  <p:clrMapOvr>
    <a:masterClrMapping/>
  </p:clrMapOvr>
  <mc:AlternateContent xmlns:mc="http://schemas.openxmlformats.org/markup-compatibility/2006" xmlns:p14="http://schemas.microsoft.com/office/powerpoint/2010/main">
    <mc:Choice Requires="p14">
      <p:transition spd="slow" p14:dur="2000" advTm="35685"/>
    </mc:Choice>
    <mc:Fallback xmlns="">
      <p:transition spd="slow" advTm="35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
                                            <p:graphicEl>
                                              <a:chart seriesIdx="-3" categoryIdx="-3" bldStep="gridLegend"/>
                                            </p:graphicEl>
                                          </p:spTgt>
                                        </p:tgtEl>
                                        <p:attrNameLst>
                                          <p:attrName>style.visibility</p:attrName>
                                        </p:attrNameLst>
                                      </p:cBhvr>
                                      <p:to>
                                        <p:strVal val="visible"/>
                                      </p:to>
                                    </p:set>
                                    <p:animEffect transition="in" filter="wipe(down)">
                                      <p:cBhvr>
                                        <p:cTn id="7" dur="1000"/>
                                        <p:tgtEl>
                                          <p:spTgt spid="3">
                                            <p:graphicEl>
                                              <a:chart seriesIdx="-3" categoryIdx="-3" bldStep="gridLegend"/>
                                            </p:graphic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graphicEl>
                                              <a:chart seriesIdx="-4" categoryIdx="0" bldStep="category"/>
                                            </p:graphicEl>
                                          </p:spTgt>
                                        </p:tgtEl>
                                        <p:attrNameLst>
                                          <p:attrName>style.visibility</p:attrName>
                                        </p:attrNameLst>
                                      </p:cBhvr>
                                      <p:to>
                                        <p:strVal val="visible"/>
                                      </p:to>
                                    </p:set>
                                    <p:animEffect transition="in" filter="wipe(down)">
                                      <p:cBhvr>
                                        <p:cTn id="10" dur="1000"/>
                                        <p:tgtEl>
                                          <p:spTgt spid="3">
                                            <p:graphicEl>
                                              <a:chart seriesIdx="-4" categoryIdx="0" bldStep="category"/>
                                            </p:graphic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graphicEl>
                                              <a:chart seriesIdx="-4" categoryIdx="1" bldStep="category"/>
                                            </p:graphicEl>
                                          </p:spTgt>
                                        </p:tgtEl>
                                        <p:attrNameLst>
                                          <p:attrName>style.visibility</p:attrName>
                                        </p:attrNameLst>
                                      </p:cBhvr>
                                      <p:to>
                                        <p:strVal val="visible"/>
                                      </p:to>
                                    </p:set>
                                    <p:animEffect transition="in" filter="wipe(down)">
                                      <p:cBhvr>
                                        <p:cTn id="13" dur="1000"/>
                                        <p:tgtEl>
                                          <p:spTgt spid="3">
                                            <p:graphicEl>
                                              <a:chart seriesIdx="-4" categoryIdx="1" bldStep="category"/>
                                            </p:graphic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
                                            <p:graphicEl>
                                              <a:chart seriesIdx="-4" categoryIdx="2" bldStep="category"/>
                                            </p:graphicEl>
                                          </p:spTgt>
                                        </p:tgtEl>
                                        <p:attrNameLst>
                                          <p:attrName>style.visibility</p:attrName>
                                        </p:attrNameLst>
                                      </p:cBhvr>
                                      <p:to>
                                        <p:strVal val="visible"/>
                                      </p:to>
                                    </p:set>
                                    <p:animEffect transition="in" filter="wipe(down)">
                                      <p:cBhvr>
                                        <p:cTn id="16" dur="1000"/>
                                        <p:tgtEl>
                                          <p:spTgt spid="3">
                                            <p:graphicEl>
                                              <a:chart seriesIdx="-4" categoryIdx="2" bldStep="category"/>
                                            </p:graphic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
                                            <p:graphicEl>
                                              <a:chart seriesIdx="-4" categoryIdx="3" bldStep="category"/>
                                            </p:graphicEl>
                                          </p:spTgt>
                                        </p:tgtEl>
                                        <p:attrNameLst>
                                          <p:attrName>style.visibility</p:attrName>
                                        </p:attrNameLst>
                                      </p:cBhvr>
                                      <p:to>
                                        <p:strVal val="visible"/>
                                      </p:to>
                                    </p:set>
                                    <p:animEffect transition="in" filter="wipe(down)">
                                      <p:cBhvr>
                                        <p:cTn id="19" dur="1000"/>
                                        <p:tgtEl>
                                          <p:spTgt spid="3">
                                            <p:graphicEl>
                                              <a:chart seriesIdx="-4" categoryIdx="3" bldStep="category"/>
                                            </p:graphicEl>
                                          </p:spTgt>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3">
                                            <p:graphicEl>
                                              <a:chart seriesIdx="-4" categoryIdx="4" bldStep="category"/>
                                            </p:graphicEl>
                                          </p:spTgt>
                                        </p:tgtEl>
                                        <p:attrNameLst>
                                          <p:attrName>style.visibility</p:attrName>
                                        </p:attrNameLst>
                                      </p:cBhvr>
                                      <p:to>
                                        <p:strVal val="visible"/>
                                      </p:to>
                                    </p:set>
                                    <p:animEffect transition="in" filter="wipe(down)">
                                      <p:cBhvr>
                                        <p:cTn id="22" dur="1000"/>
                                        <p:tgtEl>
                                          <p:spTgt spid="3">
                                            <p:graphicEl>
                                              <a:chart seriesIdx="-4" categoryIdx="4" bldStep="category"/>
                                            </p:graphicEl>
                                          </p:spTgt>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3">
                                            <p:graphicEl>
                                              <a:chart seriesIdx="-4" categoryIdx="5" bldStep="category"/>
                                            </p:graphicEl>
                                          </p:spTgt>
                                        </p:tgtEl>
                                        <p:attrNameLst>
                                          <p:attrName>style.visibility</p:attrName>
                                        </p:attrNameLst>
                                      </p:cBhvr>
                                      <p:to>
                                        <p:strVal val="visible"/>
                                      </p:to>
                                    </p:set>
                                    <p:animEffect transition="in" filter="wipe(down)">
                                      <p:cBhvr>
                                        <p:cTn id="25" dur="1000"/>
                                        <p:tgtEl>
                                          <p:spTgt spid="3">
                                            <p:graphicEl>
                                              <a:chart seriesIdx="-4" categoryIdx="5" bldStep="category"/>
                                            </p:graphicEl>
                                          </p:spTgt>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3">
                                            <p:graphicEl>
                                              <a:chart seriesIdx="-4" categoryIdx="6" bldStep="category"/>
                                            </p:graphicEl>
                                          </p:spTgt>
                                        </p:tgtEl>
                                        <p:attrNameLst>
                                          <p:attrName>style.visibility</p:attrName>
                                        </p:attrNameLst>
                                      </p:cBhvr>
                                      <p:to>
                                        <p:strVal val="visible"/>
                                      </p:to>
                                    </p:set>
                                    <p:animEffect transition="in" filter="wipe(down)">
                                      <p:cBhvr>
                                        <p:cTn id="28" dur="1000"/>
                                        <p:tgtEl>
                                          <p:spTgt spid="3">
                                            <p:graphicEl>
                                              <a:chart seriesIdx="-4" categoryIdx="6" bldStep="category"/>
                                            </p:graphicEl>
                                          </p:spTgt>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3">
                                            <p:graphicEl>
                                              <a:chart seriesIdx="-4" categoryIdx="7" bldStep="category"/>
                                            </p:graphicEl>
                                          </p:spTgt>
                                        </p:tgtEl>
                                        <p:attrNameLst>
                                          <p:attrName>style.visibility</p:attrName>
                                        </p:attrNameLst>
                                      </p:cBhvr>
                                      <p:to>
                                        <p:strVal val="visible"/>
                                      </p:to>
                                    </p:set>
                                    <p:animEffect transition="in" filter="wipe(down)">
                                      <p:cBhvr>
                                        <p:cTn id="31" dur="1000"/>
                                        <p:tgtEl>
                                          <p:spTgt spid="3">
                                            <p:graphicEl>
                                              <a:chart seriesIdx="-4" categoryIdx="7" bldStep="category"/>
                                            </p:graphicEl>
                                          </p:spTgt>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3">
                                            <p:graphicEl>
                                              <a:chart seriesIdx="-4" categoryIdx="8" bldStep="category"/>
                                            </p:graphicEl>
                                          </p:spTgt>
                                        </p:tgtEl>
                                        <p:attrNameLst>
                                          <p:attrName>style.visibility</p:attrName>
                                        </p:attrNameLst>
                                      </p:cBhvr>
                                      <p:to>
                                        <p:strVal val="visible"/>
                                      </p:to>
                                    </p:set>
                                    <p:animEffect transition="in" filter="wipe(down)">
                                      <p:cBhvr>
                                        <p:cTn id="34" dur="1000"/>
                                        <p:tgtEl>
                                          <p:spTgt spid="3">
                                            <p:graphicEl>
                                              <a:chart seriesIdx="-4" categoryIdx="8" bldStep="category"/>
                                            </p:graphicEl>
                                          </p:spTgt>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3">
                                            <p:graphicEl>
                                              <a:chart seriesIdx="-4" categoryIdx="9" bldStep="category"/>
                                            </p:graphicEl>
                                          </p:spTgt>
                                        </p:tgtEl>
                                        <p:attrNameLst>
                                          <p:attrName>style.visibility</p:attrName>
                                        </p:attrNameLst>
                                      </p:cBhvr>
                                      <p:to>
                                        <p:strVal val="visible"/>
                                      </p:to>
                                    </p:set>
                                    <p:animEffect transition="in" filter="wipe(down)">
                                      <p:cBhvr>
                                        <p:cTn id="37" dur="1000"/>
                                        <p:tgtEl>
                                          <p:spTgt spid="3">
                                            <p:graphicEl>
                                              <a:chart seriesIdx="-4" categoryIdx="9" bldStep="category"/>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
                                            <p:txEl>
                                              <p:pRg st="0" end="0"/>
                                            </p:txEl>
                                          </p:spTgt>
                                        </p:tgtEl>
                                        <p:attrNameLst>
                                          <p:attrName>style.visibility</p:attrName>
                                        </p:attrNameLst>
                                      </p:cBhvr>
                                      <p:to>
                                        <p:strVal val="visible"/>
                                      </p:to>
                                    </p:set>
                                    <p:animEffect transition="in" filter="fade">
                                      <p:cBhvr>
                                        <p:cTn id="42" dur="500"/>
                                        <p:tgtEl>
                                          <p:spTgt spid="4">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4">
                                            <p:txEl>
                                              <p:pRg st="1" end="1"/>
                                            </p:txEl>
                                          </p:spTgt>
                                        </p:tgtEl>
                                        <p:attrNameLst>
                                          <p:attrName>style.visibility</p:attrName>
                                        </p:attrNameLst>
                                      </p:cBhvr>
                                      <p:to>
                                        <p:strVal val="visible"/>
                                      </p:to>
                                    </p:set>
                                    <p:animEffect transition="in" filter="fade">
                                      <p:cBhvr>
                                        <p:cTn id="47" dur="500"/>
                                        <p:tgtEl>
                                          <p:spTgt spid="4">
                                            <p:txEl>
                                              <p:pRg st="1" end="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4">
                                            <p:txEl>
                                              <p:pRg st="2" end="2"/>
                                            </p:txEl>
                                          </p:spTgt>
                                        </p:tgtEl>
                                        <p:attrNameLst>
                                          <p:attrName>style.visibility</p:attrName>
                                        </p:attrNameLst>
                                      </p:cBhvr>
                                      <p:to>
                                        <p:strVal val="visible"/>
                                      </p:to>
                                    </p:set>
                                    <p:animEffect transition="in" filter="fade">
                                      <p:cBhvr>
                                        <p:cTn id="52" dur="500"/>
                                        <p:tgtEl>
                                          <p:spTgt spid="4">
                                            <p:txEl>
                                              <p:pRg st="2" end="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 presetClass="mediacall" presetSubtype="0" fill="hold" nodeType="clickEffect">
                                  <p:stCondLst>
                                    <p:cond delay="0"/>
                                  </p:stCondLst>
                                  <p:childTnLst>
                                    <p:cmd type="call" cmd="playFrom(0.0)">
                                      <p:cBhvr>
                                        <p:cTn id="5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7" fill="hold" display="0">
                  <p:stCondLst>
                    <p:cond delay="indefinite"/>
                  </p:stCondLst>
                  <p:endCondLst>
                    <p:cond evt="onStopAudio" delay="0">
                      <p:tgtEl>
                        <p:sldTgt/>
                      </p:tgtEl>
                    </p:cond>
                  </p:endCondLst>
                </p:cTn>
                <p:tgtEl>
                  <p:spTgt spid="5"/>
                </p:tgtEl>
              </p:cMediaNode>
            </p:audio>
          </p:childTnLst>
        </p:cTn>
      </p:par>
    </p:tnLst>
    <p:bldLst>
      <p:bldGraphic spid="3" grpId="0">
        <p:bldSub>
          <a:bldChart bld="category"/>
        </p:bldSub>
      </p:bldGraphic>
      <p:bldP spid="4" grpId="0" build="p"/>
    </p:bldLst>
  </p:timing>
  <p:extLst>
    <p:ext uri="{E180D4A7-C9FB-4DFB-919C-405C955672EB}">
      <p14:showEvtLst xmlns:p14="http://schemas.microsoft.com/office/powerpoint/2010/main">
        <p14:playEvt time="1779" objId="5"/>
        <p14:stopEvt time="33648" objId="5"/>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2F4EAAEC-96A9-46C6-B827-DA390E082585}"/>
              </a:ext>
            </a:extLst>
          </p:cNvPr>
          <p:cNvSpPr>
            <a:spLocks noGrp="1" noChangeArrowheads="1"/>
          </p:cNvSpPr>
          <p:nvPr>
            <p:ph type="title"/>
          </p:nvPr>
        </p:nvSpPr>
        <p:spPr bwMode="auto">
          <a:xfrm>
            <a:off x="1003176" y="597339"/>
            <a:ext cx="9694416" cy="461665"/>
          </a:xfrm>
          <a:prstGeom prst="rect">
            <a:avLst/>
          </a:prstGeom>
          <a:solidFill>
            <a:schemeClr val="bg1">
              <a:lumMod val="75000"/>
            </a:schemeClr>
          </a:solid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lnSpc>
                <a:spcPct val="100000"/>
              </a:lnSpc>
              <a:spcAft>
                <a:spcPct val="0"/>
              </a:spcAft>
            </a:pPr>
            <a:r>
              <a:rPr lang="en-US" altLang="en-US" sz="2400" b="1" dirty="0"/>
              <a:t>Cross Validation</a:t>
            </a:r>
            <a:endParaRPr kumimoji="0" lang="en-US" altLang="en-US" sz="2400" b="1" i="0" u="none" strike="noStrike" cap="none" normalizeH="0" baseline="0" dirty="0">
              <a:ln>
                <a:noFill/>
              </a:ln>
              <a:solidFill>
                <a:schemeClr val="tx1"/>
              </a:solidFill>
              <a:effectLst/>
            </a:endParaRPr>
          </a:p>
        </p:txBody>
      </p:sp>
      <p:sp>
        <p:nvSpPr>
          <p:cNvPr id="7" name="TextBox 6">
            <a:extLst>
              <a:ext uri="{FF2B5EF4-FFF2-40B4-BE49-F238E27FC236}">
                <a16:creationId xmlns:a16="http://schemas.microsoft.com/office/drawing/2014/main" id="{939695B4-0C79-40C2-B402-1F924BF05DE0}"/>
              </a:ext>
            </a:extLst>
          </p:cNvPr>
          <p:cNvSpPr txBox="1"/>
          <p:nvPr/>
        </p:nvSpPr>
        <p:spPr>
          <a:xfrm>
            <a:off x="1003176" y="1491448"/>
            <a:ext cx="9694415" cy="1200329"/>
          </a:xfrm>
          <a:prstGeom prst="rect">
            <a:avLst/>
          </a:prstGeom>
          <a:noFill/>
        </p:spPr>
        <p:txBody>
          <a:bodyPr wrap="square" rtlCol="0">
            <a:spAutoFit/>
          </a:bodyPr>
          <a:lstStyle/>
          <a:p>
            <a:r>
              <a:rPr lang="en-US" b="1" dirty="0"/>
              <a:t>K – Fold Cross Validation </a:t>
            </a:r>
          </a:p>
          <a:p>
            <a:r>
              <a:rPr lang="en-US" dirty="0"/>
              <a:t>It divides the N data points into k mutually exclusive subsets of equal size. The process then leaves out one of the k subsets as a validation set and trains on the remaining subsets. This process is repeated k times, leaving out one of the k subsets each time. </a:t>
            </a:r>
          </a:p>
        </p:txBody>
      </p:sp>
      <p:sp>
        <p:nvSpPr>
          <p:cNvPr id="8" name="TextBox 7">
            <a:extLst>
              <a:ext uri="{FF2B5EF4-FFF2-40B4-BE49-F238E27FC236}">
                <a16:creationId xmlns:a16="http://schemas.microsoft.com/office/drawing/2014/main" id="{7F168E34-7A01-4429-BE59-ED1BFC10A234}"/>
              </a:ext>
            </a:extLst>
          </p:cNvPr>
          <p:cNvSpPr txBox="1"/>
          <p:nvPr/>
        </p:nvSpPr>
        <p:spPr>
          <a:xfrm>
            <a:off x="1003176" y="3737499"/>
            <a:ext cx="9694413" cy="1200329"/>
          </a:xfrm>
          <a:prstGeom prst="rect">
            <a:avLst/>
          </a:prstGeom>
          <a:noFill/>
        </p:spPr>
        <p:txBody>
          <a:bodyPr wrap="square" rtlCol="0">
            <a:spAutoFit/>
          </a:bodyPr>
          <a:lstStyle/>
          <a:p>
            <a:r>
              <a:rPr lang="en-US" b="1" dirty="0"/>
              <a:t>Monte Carlo Cross Validation</a:t>
            </a:r>
          </a:p>
          <a:p>
            <a:r>
              <a:rPr lang="en-US" dirty="0"/>
              <a:t>It simply splits the N data points into the two subsets training set and validation set by sampling, without replacement. The model is then trained training set and validated on validation set. </a:t>
            </a:r>
          </a:p>
        </p:txBody>
      </p:sp>
      <p:pic>
        <p:nvPicPr>
          <p:cNvPr id="10" name="Recorded Sound">
            <a:hlinkClick r:id="" action="ppaction://media"/>
            <a:extLst>
              <a:ext uri="{FF2B5EF4-FFF2-40B4-BE49-F238E27FC236}">
                <a16:creationId xmlns:a16="http://schemas.microsoft.com/office/drawing/2014/main" id="{6BDDBCCE-8643-4E09-B998-6E10E227D84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64765" y="5366552"/>
            <a:ext cx="609600" cy="609600"/>
          </a:xfrm>
          <a:prstGeom prst="rect">
            <a:avLst/>
          </a:prstGeom>
        </p:spPr>
      </p:pic>
    </p:spTree>
    <p:extLst>
      <p:ext uri="{BB962C8B-B14F-4D97-AF65-F5344CB8AC3E}">
        <p14:creationId xmlns:p14="http://schemas.microsoft.com/office/powerpoint/2010/main" val="33842536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fade">
                                      <p:cBhvr>
                                        <p:cTn id="17" dur="500"/>
                                        <p:tgtEl>
                                          <p:spTgt spid="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7957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2" fill="hold" display="0">
                  <p:stCondLst>
                    <p:cond delay="indefinite"/>
                  </p:stCondLst>
                  <p:endCondLst>
                    <p:cond evt="onStopAudio" delay="0">
                      <p:tgtEl>
                        <p:sldTgt/>
                      </p:tgtEl>
                    </p:cond>
                  </p:endCondLst>
                </p:cTn>
                <p:tgtEl>
                  <p:spTgt spid="10"/>
                </p:tgtEl>
              </p:cMediaNode>
            </p:audio>
          </p:childTnLst>
        </p:cTn>
      </p:par>
    </p:tnLst>
    <p:bldLst>
      <p:bldP spid="7" grpId="0"/>
      <p:bldP spid="8"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2F4EAAEC-96A9-46C6-B827-DA390E082585}"/>
              </a:ext>
            </a:extLst>
          </p:cNvPr>
          <p:cNvSpPr>
            <a:spLocks noGrp="1" noChangeArrowheads="1"/>
          </p:cNvSpPr>
          <p:nvPr>
            <p:ph type="title"/>
          </p:nvPr>
        </p:nvSpPr>
        <p:spPr bwMode="auto">
          <a:xfrm>
            <a:off x="1003176" y="597339"/>
            <a:ext cx="9694416" cy="461665"/>
          </a:xfrm>
          <a:prstGeom prst="rect">
            <a:avLst/>
          </a:prstGeom>
          <a:solidFill>
            <a:schemeClr val="bg1">
              <a:lumMod val="75000"/>
            </a:schemeClr>
          </a:solid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lnSpc>
                <a:spcPct val="100000"/>
              </a:lnSpc>
              <a:spcAft>
                <a:spcPct val="0"/>
              </a:spcAft>
            </a:pPr>
            <a:r>
              <a:rPr lang="en-US" altLang="en-US" sz="2400" b="1" dirty="0"/>
              <a:t>Monte Carlo Cross Validation</a:t>
            </a:r>
            <a:endParaRPr kumimoji="0" lang="en-US" altLang="en-US" sz="2400" b="1" i="0" u="none" strike="noStrike" cap="none" normalizeH="0" baseline="0" dirty="0">
              <a:ln>
                <a:noFill/>
              </a:ln>
              <a:solidFill>
                <a:schemeClr val="tx1"/>
              </a:solidFill>
              <a:effectLst/>
            </a:endParaRPr>
          </a:p>
        </p:txBody>
      </p:sp>
      <p:sp>
        <p:nvSpPr>
          <p:cNvPr id="7" name="TextBox 6">
            <a:extLst>
              <a:ext uri="{FF2B5EF4-FFF2-40B4-BE49-F238E27FC236}">
                <a16:creationId xmlns:a16="http://schemas.microsoft.com/office/drawing/2014/main" id="{939695B4-0C79-40C2-B402-1F924BF05DE0}"/>
              </a:ext>
            </a:extLst>
          </p:cNvPr>
          <p:cNvSpPr txBox="1"/>
          <p:nvPr/>
        </p:nvSpPr>
        <p:spPr>
          <a:xfrm>
            <a:off x="1003176" y="1491448"/>
            <a:ext cx="9694415" cy="2031325"/>
          </a:xfrm>
          <a:prstGeom prst="rect">
            <a:avLst/>
          </a:prstGeom>
          <a:noFill/>
        </p:spPr>
        <p:txBody>
          <a:bodyPr wrap="square" rtlCol="0">
            <a:spAutoFit/>
          </a:bodyPr>
          <a:lstStyle/>
          <a:p>
            <a:r>
              <a:rPr lang="en-US" dirty="0"/>
              <a:t>You randomly select (without replacement) some fraction of your data to form the training set, and then assign the rest of the points to the test-set. This process is then repeated.</a:t>
            </a:r>
          </a:p>
          <a:p>
            <a:endParaRPr lang="en-US" dirty="0"/>
          </a:p>
          <a:p>
            <a:r>
              <a:rPr lang="en-US" dirty="0"/>
              <a:t>Here we are creating 1000 random subsets of equal size to perform validation to determine how the performance of the variables variates. We will calculate the mean error to observe the variation.</a:t>
            </a:r>
          </a:p>
        </p:txBody>
      </p:sp>
      <p:sp>
        <p:nvSpPr>
          <p:cNvPr id="8" name="TextBox 7">
            <a:extLst>
              <a:ext uri="{FF2B5EF4-FFF2-40B4-BE49-F238E27FC236}">
                <a16:creationId xmlns:a16="http://schemas.microsoft.com/office/drawing/2014/main" id="{7F168E34-7A01-4429-BE59-ED1BFC10A234}"/>
              </a:ext>
            </a:extLst>
          </p:cNvPr>
          <p:cNvSpPr txBox="1"/>
          <p:nvPr/>
        </p:nvSpPr>
        <p:spPr>
          <a:xfrm>
            <a:off x="1003176" y="4000161"/>
            <a:ext cx="9694413" cy="2308324"/>
          </a:xfrm>
          <a:prstGeom prst="rect">
            <a:avLst/>
          </a:prstGeom>
          <a:noFill/>
        </p:spPr>
        <p:txBody>
          <a:bodyPr wrap="square" rtlCol="0">
            <a:spAutoFit/>
          </a:bodyPr>
          <a:lstStyle/>
          <a:p>
            <a:endParaRPr lang="en-US" dirty="0"/>
          </a:p>
          <a:p>
            <a:endParaRPr lang="en-US" dirty="0"/>
          </a:p>
          <a:p>
            <a:r>
              <a:rPr lang="en-US" dirty="0"/>
              <a:t>Q. But why to do this after variable significance has been determined?</a:t>
            </a:r>
          </a:p>
          <a:p>
            <a:endParaRPr lang="en-US" dirty="0"/>
          </a:p>
          <a:p>
            <a:pPr marL="342900" indent="-342900">
              <a:buAutoNum type="alphaUcPeriod"/>
            </a:pPr>
            <a:r>
              <a:rPr lang="en-US" dirty="0"/>
              <a:t>This is performed to validate the variable significance that we have observed earlier. After Monte Carlo Cross Validation we may find that most significant variables found earlier might have different impact on our model than what we thought (</a:t>
            </a:r>
            <a:r>
              <a:rPr lang="en-US" dirty="0" err="1"/>
              <a:t>i.e</a:t>
            </a:r>
            <a:r>
              <a:rPr lang="en-US" dirty="0"/>
              <a:t> the impact may increase or decrease during validation)</a:t>
            </a:r>
          </a:p>
        </p:txBody>
      </p:sp>
      <p:pic>
        <p:nvPicPr>
          <p:cNvPr id="4" name="Recorded Sound 9">
            <a:hlinkClick r:id="" action="ppaction://media"/>
            <a:extLst>
              <a:ext uri="{FF2B5EF4-FFF2-40B4-BE49-F238E27FC236}">
                <a16:creationId xmlns:a16="http://schemas.microsoft.com/office/drawing/2014/main" id="{D1AA239E-B951-4B77-A9B5-FD5B1BAEA1B7}"/>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9833113" y="3650417"/>
            <a:ext cx="609600" cy="609600"/>
          </a:xfrm>
          <a:prstGeom prst="rect">
            <a:avLst/>
          </a:prstGeom>
        </p:spPr>
      </p:pic>
    </p:spTree>
    <p:custDataLst>
      <p:tags r:id="rId1"/>
    </p:custDataLst>
    <p:extLst>
      <p:ext uri="{BB962C8B-B14F-4D97-AF65-F5344CB8AC3E}">
        <p14:creationId xmlns:p14="http://schemas.microsoft.com/office/powerpoint/2010/main" val="2770065589"/>
      </p:ext>
    </p:extLst>
  </p:cSld>
  <p:clrMapOvr>
    <a:masterClrMapping/>
  </p:clrMapOvr>
  <mc:AlternateContent xmlns:mc="http://schemas.openxmlformats.org/markup-compatibility/2006" xmlns:p14="http://schemas.microsoft.com/office/powerpoint/2010/main">
    <mc:Choice Requires="p14">
      <p:transition p14:dur="10" advTm="104053"/>
    </mc:Choice>
    <mc:Fallback xmlns="">
      <p:transition advTm="10405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fade">
                                      <p:cBhvr>
                                        <p:cTn id="12" dur="500"/>
                                        <p:tgtEl>
                                          <p:spTgt spid="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animEffect transition="in" filter="fade">
                                      <p:cBhvr>
                                        <p:cTn id="17" dur="500"/>
                                        <p:tgtEl>
                                          <p:spTgt spid="8">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900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2" fill="hold" display="0">
                  <p:stCondLst>
                    <p:cond delay="indefinite"/>
                  </p:stCondLst>
                  <p:endCondLst>
                    <p:cond evt="onStopAudio" delay="0">
                      <p:tgtEl>
                        <p:sldTgt/>
                      </p:tgtEl>
                    </p:cond>
                  </p:endCondLst>
                </p:cTn>
                <p:tgtEl>
                  <p:spTgt spid="4"/>
                </p:tgtEl>
              </p:cMediaNode>
            </p:audio>
          </p:childTnLst>
        </p:cTn>
      </p:par>
    </p:tnLst>
    <p:bldLst>
      <p:bldP spid="7" grpId="0"/>
      <p:bldP spid="8" grpId="0" uiExpand="1" build="p"/>
    </p:bldLst>
  </p:timing>
  <p:extLst>
    <p:ext uri="{E180D4A7-C9FB-4DFB-919C-405C955672EB}">
      <p14:showEvtLst xmlns:p14="http://schemas.microsoft.com/office/powerpoint/2010/main">
        <p14:playEvt time="1947" objId="4"/>
        <p14:stopEvt time="92026" objId="4"/>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4.7|12|10.1"/>
</p:tagLst>
</file>

<file path=ppt/tags/tag10.xml><?xml version="1.0" encoding="utf-8"?>
<p:tagLst xmlns:a="http://schemas.openxmlformats.org/drawingml/2006/main" xmlns:r="http://schemas.openxmlformats.org/officeDocument/2006/relationships" xmlns:p="http://schemas.openxmlformats.org/presentationml/2006/main">
  <p:tag name="TIMING" val="|3.9"/>
</p:tagLst>
</file>

<file path=ppt/tags/tag2.xml><?xml version="1.0" encoding="utf-8"?>
<p:tagLst xmlns:a="http://schemas.openxmlformats.org/drawingml/2006/main" xmlns:r="http://schemas.openxmlformats.org/officeDocument/2006/relationships" xmlns:p="http://schemas.openxmlformats.org/presentationml/2006/main">
  <p:tag name="TIMING" val="|10.8|1.2|12.4|8.9"/>
</p:tagLst>
</file>

<file path=ppt/tags/tag3.xml><?xml version="1.0" encoding="utf-8"?>
<p:tagLst xmlns:a="http://schemas.openxmlformats.org/drawingml/2006/main" xmlns:r="http://schemas.openxmlformats.org/officeDocument/2006/relationships" xmlns:p="http://schemas.openxmlformats.org/presentationml/2006/main">
  <p:tag name="TIMING" val="|6.2|23.5|31.1"/>
</p:tagLst>
</file>

<file path=ppt/tags/tag4.xml><?xml version="1.0" encoding="utf-8"?>
<p:tagLst xmlns:a="http://schemas.openxmlformats.org/drawingml/2006/main" xmlns:r="http://schemas.openxmlformats.org/officeDocument/2006/relationships" xmlns:p="http://schemas.openxmlformats.org/presentationml/2006/main">
  <p:tag name="TIMING" val="|8|25.2|17.3|13.8"/>
</p:tagLst>
</file>

<file path=ppt/tags/tag5.xml><?xml version="1.0" encoding="utf-8"?>
<p:tagLst xmlns:a="http://schemas.openxmlformats.org/drawingml/2006/main" xmlns:r="http://schemas.openxmlformats.org/officeDocument/2006/relationships" xmlns:p="http://schemas.openxmlformats.org/presentationml/2006/main">
  <p:tag name="TIMING" val="|10.3|1.6|0.7|0.7"/>
</p:tagLst>
</file>

<file path=ppt/tags/tag6.xml><?xml version="1.0" encoding="utf-8"?>
<p:tagLst xmlns:a="http://schemas.openxmlformats.org/drawingml/2006/main" xmlns:r="http://schemas.openxmlformats.org/officeDocument/2006/relationships" xmlns:p="http://schemas.openxmlformats.org/presentationml/2006/main">
  <p:tag name="TIMING" val="|9.3|2.5|9.8"/>
</p:tagLst>
</file>

<file path=ppt/tags/tag7.xml><?xml version="1.0" encoding="utf-8"?>
<p:tagLst xmlns:a="http://schemas.openxmlformats.org/drawingml/2006/main" xmlns:r="http://schemas.openxmlformats.org/officeDocument/2006/relationships" xmlns:p="http://schemas.openxmlformats.org/presentationml/2006/main">
  <p:tag name="TIMING" val="|4|88.8|2.8"/>
</p:tagLst>
</file>

<file path=ppt/tags/tag8.xml><?xml version="1.0" encoding="utf-8"?>
<p:tagLst xmlns:a="http://schemas.openxmlformats.org/drawingml/2006/main" xmlns:r="http://schemas.openxmlformats.org/officeDocument/2006/relationships" xmlns:p="http://schemas.openxmlformats.org/presentationml/2006/main">
  <p:tag name="TIMING" val="|5.3|33.6|9.9"/>
</p:tagLst>
</file>

<file path=ppt/tags/tag9.xml><?xml version="1.0" encoding="utf-8"?>
<p:tagLst xmlns:a="http://schemas.openxmlformats.org/drawingml/2006/main" xmlns:r="http://schemas.openxmlformats.org/officeDocument/2006/relationships" xmlns:p="http://schemas.openxmlformats.org/presentationml/2006/main">
  <p:tag name="TIMING" val="|1.5|13.8|1.6|22.8|5.6|2.8"/>
</p:tagLst>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589</TotalTime>
  <Words>1040</Words>
  <Application>Microsoft Office PowerPoint</Application>
  <PresentationFormat>Widescreen</PresentationFormat>
  <Paragraphs>99</Paragraphs>
  <Slides>14</Slides>
  <Notes>0</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Century Schoolbook</vt:lpstr>
      <vt:lpstr>Wingdings 2</vt:lpstr>
      <vt:lpstr>View</vt:lpstr>
      <vt:lpstr>k-NN</vt:lpstr>
      <vt:lpstr>Objective</vt:lpstr>
      <vt:lpstr>What is k-NN</vt:lpstr>
      <vt:lpstr>Organizing the data, create training and validation sets</vt:lpstr>
      <vt:lpstr>Executing k-NN</vt:lpstr>
      <vt:lpstr>PowerPoint Presentation</vt:lpstr>
      <vt:lpstr>PowerPoint Presentation</vt:lpstr>
      <vt:lpstr>Cross Validation</vt:lpstr>
      <vt:lpstr>Monte Carlo Cross Validation</vt:lpstr>
      <vt:lpstr>PowerPoint Presentation</vt:lpstr>
      <vt:lpstr>Steps in Cross Validation</vt:lpstr>
      <vt:lpstr>Steps in Cross Validation(contd.)</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k-NN</dc:title>
  <dc:creator>Pranav Pawaskar</dc:creator>
  <cp:lastModifiedBy>Piyush Patel</cp:lastModifiedBy>
  <cp:revision>63</cp:revision>
  <dcterms:created xsi:type="dcterms:W3CDTF">2018-10-19T20:27:16Z</dcterms:created>
  <dcterms:modified xsi:type="dcterms:W3CDTF">2018-10-23T16:15:42Z</dcterms:modified>
</cp:coreProperties>
</file>

<file path=docProps/thumbnail.jpeg>
</file>